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1078" r:id="rId5"/>
    <p:sldId id="2146848339" r:id="rId6"/>
    <p:sldId id="345" r:id="rId7"/>
    <p:sldId id="2146848337" r:id="rId8"/>
    <p:sldId id="1017" r:id="rId9"/>
    <p:sldId id="1020" r:id="rId10"/>
    <p:sldId id="1023" r:id="rId11"/>
    <p:sldId id="1022" r:id="rId12"/>
    <p:sldId id="1025" r:id="rId13"/>
    <p:sldId id="1095" r:id="rId14"/>
    <p:sldId id="1080" r:id="rId15"/>
    <p:sldId id="1030" r:id="rId16"/>
    <p:sldId id="2146848315" r:id="rId17"/>
    <p:sldId id="1033" r:id="rId18"/>
    <p:sldId id="1046" r:id="rId19"/>
    <p:sldId id="1047" r:id="rId20"/>
    <p:sldId id="1040" r:id="rId21"/>
    <p:sldId id="1074" r:id="rId22"/>
    <p:sldId id="1041" r:id="rId23"/>
    <p:sldId id="1037" r:id="rId24"/>
    <p:sldId id="1050" r:id="rId25"/>
    <p:sldId id="1051" r:id="rId26"/>
    <p:sldId id="1052" r:id="rId27"/>
    <p:sldId id="1096" r:id="rId28"/>
    <p:sldId id="1082" r:id="rId29"/>
    <p:sldId id="2146848322" r:id="rId30"/>
    <p:sldId id="1056" r:id="rId31"/>
    <p:sldId id="1058" r:id="rId32"/>
    <p:sldId id="1045" r:id="rId33"/>
    <p:sldId id="2146848323" r:id="rId34"/>
    <p:sldId id="2146848324" r:id="rId35"/>
    <p:sldId id="2146848326" r:id="rId36"/>
    <p:sldId id="2146848327" r:id="rId37"/>
    <p:sldId id="2146848328" r:id="rId38"/>
    <p:sldId id="2146848309" r:id="rId39"/>
    <p:sldId id="2146848329" r:id="rId40"/>
    <p:sldId id="2146848331" r:id="rId41"/>
    <p:sldId id="2146848330" r:id="rId42"/>
    <p:sldId id="2146848333" r:id="rId43"/>
    <p:sldId id="2146848313" r:id="rId44"/>
    <p:sldId id="2146848332" r:id="rId45"/>
    <p:sldId id="2146848334" r:id="rId46"/>
    <p:sldId id="2146848311" r:id="rId47"/>
    <p:sldId id="2146848335" r:id="rId48"/>
    <p:sldId id="2146848325" r:id="rId49"/>
    <p:sldId id="2146848336" r:id="rId50"/>
    <p:sldId id="1060" r:id="rId51"/>
    <p:sldId id="1072" r:id="rId52"/>
    <p:sldId id="1069" r:id="rId53"/>
    <p:sldId id="2146848338" r:id="rId54"/>
    <p:sldId id="1066" r:id="rId55"/>
    <p:sldId id="1067" r:id="rId56"/>
  </p:sldIdLst>
  <p:sldSz cx="12192000" cy="6858000"/>
  <p:notesSz cx="10018713" cy="68897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E73A27-DED4-37B8-7F73-1A7C5A709969}" name="Laura van Lith" initials="LvL" userId="S::LvLith@futurecommunication.nl::c3e11ada-b6a5-4e6c-a0fa-afd024451630" providerId="AD"/>
  <p188:author id="{EAC56184-046A-1B06-E406-E5C04C829AC1}" name="Presentator 6" initials="P6" userId="S::Presentator6@pggm.onmicrosoft.com::36faaf04-3608-465b-9db1-80bf35c3da5b" providerId="AD"/>
  <p188:author id="{A24D3D98-2D7B-AAA9-BA08-933B2A4CEF59}" name="Bitter, Karin" initials="BK" userId="S::Karin.Bitter@PFZW.nl::a67be38a-b652-401c-9e7a-c2b3c6f0b856" providerId="AD"/>
  <p188:author id="{0C61B0A8-A52B-E186-6091-97414864B028}" name="Groot, Steffie de" initials="GSd" userId="S::Steffie.de.Groot@pfzw.nl::238ecd2d-2480-42c2-8399-a7b1491e2158" providerId="AD"/>
  <p188:author id="{E67683E2-D7B2-12F0-0033-F81DDC395FA2}" name="Lith van, Laura" initials="LvL" userId="S::laura.van.lith@pggm.nl::408c4038-1688-4a74-93a2-6aeaf29985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bille Mulder" initials="SM" lastIdx="1" clrIdx="0">
    <p:extLst>
      <p:ext uri="{19B8F6BF-5375-455C-9EA6-DF929625EA0E}">
        <p15:presenceInfo xmlns:p15="http://schemas.microsoft.com/office/powerpoint/2012/main" userId="db429fe9908947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AC7"/>
    <a:srgbClr val="FFFFFF"/>
    <a:srgbClr val="B5B5B5"/>
    <a:srgbClr val="F2F2F2"/>
    <a:srgbClr val="868BC7"/>
    <a:srgbClr val="5DC89C"/>
    <a:srgbClr val="F8B800"/>
    <a:srgbClr val="393A3C"/>
    <a:srgbClr val="000000"/>
    <a:srgbClr val="64666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6357" autoAdjust="0"/>
  </p:normalViewPr>
  <p:slideViewPr>
    <p:cSldViewPr snapToGrid="0" showGuides="1">
      <p:cViewPr>
        <p:scale>
          <a:sx n="97" d="100"/>
          <a:sy n="97" d="100"/>
        </p:scale>
        <p:origin x="190" y="118"/>
      </p:cViewPr>
      <p:guideLst>
        <p:guide orient="horz" pos="2160"/>
        <p:guide pos="3840"/>
      </p:guideLst>
    </p:cSldViewPr>
  </p:slideViewPr>
  <p:outlineViewPr>
    <p:cViewPr>
      <p:scale>
        <a:sx n="33" d="100"/>
        <a:sy n="33" d="100"/>
      </p:scale>
      <p:origin x="0" y="-2736"/>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eldt" userId="3e7c2e4f-6361-4238-ad47-68f67eb8bf9f" providerId="ADAL" clId="{63EDF937-BBC4-43C9-BD95-C5852E6453AB}"/>
    <pc:docChg chg="undo custSel addSld delSld modSld sldOrd">
      <pc:chgData name="Joost Veldt" userId="3e7c2e4f-6361-4238-ad47-68f67eb8bf9f" providerId="ADAL" clId="{63EDF937-BBC4-43C9-BD95-C5852E6453AB}" dt="2023-12-01T14:18:16.026" v="11"/>
      <pc:docMkLst>
        <pc:docMk/>
      </pc:docMkLst>
      <pc:sldChg chg="del">
        <pc:chgData name="Joost Veldt" userId="3e7c2e4f-6361-4238-ad47-68f67eb8bf9f" providerId="ADAL" clId="{63EDF937-BBC4-43C9-BD95-C5852E6453AB}" dt="2023-11-30T15:44:06.512" v="0" actId="47"/>
        <pc:sldMkLst>
          <pc:docMk/>
          <pc:sldMk cId="3089970046" sldId="1010"/>
        </pc:sldMkLst>
      </pc:sldChg>
      <pc:sldChg chg="del">
        <pc:chgData name="Joost Veldt" userId="3e7c2e4f-6361-4238-ad47-68f67eb8bf9f" providerId="ADAL" clId="{63EDF937-BBC4-43C9-BD95-C5852E6453AB}" dt="2023-11-30T15:44:06.512" v="0" actId="47"/>
        <pc:sldMkLst>
          <pc:docMk/>
          <pc:sldMk cId="456200174" sldId="1018"/>
        </pc:sldMkLst>
      </pc:sldChg>
      <pc:sldChg chg="del">
        <pc:chgData name="Joost Veldt" userId="3e7c2e4f-6361-4238-ad47-68f67eb8bf9f" providerId="ADAL" clId="{63EDF937-BBC4-43C9-BD95-C5852E6453AB}" dt="2023-12-01T14:12:48.009" v="2" actId="47"/>
        <pc:sldMkLst>
          <pc:docMk/>
          <pc:sldMk cId="4039814657" sldId="1019"/>
        </pc:sldMkLst>
      </pc:sldChg>
      <pc:sldChg chg="del">
        <pc:chgData name="Joost Veldt" userId="3e7c2e4f-6361-4238-ad47-68f67eb8bf9f" providerId="ADAL" clId="{63EDF937-BBC4-43C9-BD95-C5852E6453AB}" dt="2023-12-01T14:14:20.800" v="3" actId="47"/>
        <pc:sldMkLst>
          <pc:docMk/>
          <pc:sldMk cId="2158713857" sldId="1029"/>
        </pc:sldMkLst>
      </pc:sldChg>
      <pc:sldChg chg="delSp">
        <pc:chgData name="Joost Veldt" userId="3e7c2e4f-6361-4238-ad47-68f67eb8bf9f" providerId="ADAL" clId="{63EDF937-BBC4-43C9-BD95-C5852E6453AB}" dt="2023-12-01T14:17:56.688" v="6"/>
        <pc:sldMkLst>
          <pc:docMk/>
          <pc:sldMk cId="4146934067" sldId="1033"/>
        </pc:sldMkLst>
        <pc:picChg chg="del">
          <ac:chgData name="Joost Veldt" userId="3e7c2e4f-6361-4238-ad47-68f67eb8bf9f" providerId="ADAL" clId="{63EDF937-BBC4-43C9-BD95-C5852E6453AB}" dt="2023-12-01T14:17:56.688" v="6"/>
          <ac:picMkLst>
            <pc:docMk/>
            <pc:sldMk cId="4146934067" sldId="1033"/>
            <ac:picMk id="5" creationId="{9F0B544D-7E20-C88E-760C-7B81BFD815E6}"/>
          </ac:picMkLst>
        </pc:picChg>
      </pc:sldChg>
      <pc:sldChg chg="del">
        <pc:chgData name="Joost Veldt" userId="3e7c2e4f-6361-4238-ad47-68f67eb8bf9f" providerId="ADAL" clId="{63EDF937-BBC4-43C9-BD95-C5852E6453AB}" dt="2023-12-01T14:16:17.676" v="4" actId="47"/>
        <pc:sldMkLst>
          <pc:docMk/>
          <pc:sldMk cId="1880816373" sldId="1042"/>
        </pc:sldMkLst>
      </pc:sldChg>
      <pc:sldChg chg="add del ord">
        <pc:chgData name="Joost Veldt" userId="3e7c2e4f-6361-4238-ad47-68f67eb8bf9f" providerId="ADAL" clId="{63EDF937-BBC4-43C9-BD95-C5852E6453AB}" dt="2023-12-01T14:18:10.208" v="9"/>
        <pc:sldMkLst>
          <pc:docMk/>
          <pc:sldMk cId="880966647" sldId="1046"/>
        </pc:sldMkLst>
      </pc:sldChg>
      <pc:sldChg chg="add del ord">
        <pc:chgData name="Joost Veldt" userId="3e7c2e4f-6361-4238-ad47-68f67eb8bf9f" providerId="ADAL" clId="{63EDF937-BBC4-43C9-BD95-C5852E6453AB}" dt="2023-12-01T14:18:16.026" v="11"/>
        <pc:sldMkLst>
          <pc:docMk/>
          <pc:sldMk cId="3193215328" sldId="1047"/>
        </pc:sldMkLst>
      </pc:sldChg>
      <pc:sldChg chg="del">
        <pc:chgData name="Joost Veldt" userId="3e7c2e4f-6361-4238-ad47-68f67eb8bf9f" providerId="ADAL" clId="{63EDF937-BBC4-43C9-BD95-C5852E6453AB}" dt="2023-12-01T14:12:12.226" v="1" actId="47"/>
        <pc:sldMkLst>
          <pc:docMk/>
          <pc:sldMk cId="3325952442" sldId="1094"/>
        </pc:sldMkLst>
      </pc:sldChg>
      <pc:sldChg chg="del">
        <pc:chgData name="Joost Veldt" userId="3e7c2e4f-6361-4238-ad47-68f67eb8bf9f" providerId="ADAL" clId="{63EDF937-BBC4-43C9-BD95-C5852E6453AB}" dt="2023-11-30T15:44:06.512" v="0" actId="47"/>
        <pc:sldMkLst>
          <pc:docMk/>
          <pc:sldMk cId="3772642086" sldId="2146848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E6F9B-8BC6-42CB-9D56-E9EAB379EBD4}"/>
              </a:ext>
            </a:extLst>
          </p:cNvPr>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300"/>
            </a:lvl1pPr>
          </a:lstStyle>
          <a:p>
            <a:endParaRPr lang="nl-NL" sz="1100"/>
          </a:p>
        </p:txBody>
      </p:sp>
      <p:sp>
        <p:nvSpPr>
          <p:cNvPr id="3" name="Date Placeholder 2">
            <a:extLst>
              <a:ext uri="{FF2B5EF4-FFF2-40B4-BE49-F238E27FC236}">
                <a16:creationId xmlns:a16="http://schemas.microsoft.com/office/drawing/2014/main" id="{3F9E84EC-B3B0-44DF-98D5-AB45CC53A9BF}"/>
              </a:ext>
            </a:extLst>
          </p:cNvPr>
          <p:cNvSpPr>
            <a:spLocks noGrp="1"/>
          </p:cNvSpPr>
          <p:nvPr>
            <p:ph type="dt" sz="quarter" idx="1"/>
          </p:nvPr>
        </p:nvSpPr>
        <p:spPr>
          <a:xfrm>
            <a:off x="5674952" y="1"/>
            <a:ext cx="4341442" cy="345684"/>
          </a:xfrm>
          <a:prstGeom prst="rect">
            <a:avLst/>
          </a:prstGeom>
        </p:spPr>
        <p:txBody>
          <a:bodyPr vert="horz" lIns="96616" tIns="48308" rIns="96616" bIns="48308" rtlCol="0"/>
          <a:lstStyle>
            <a:lvl1pPr algn="r">
              <a:defRPr sz="1300"/>
            </a:lvl1pPr>
          </a:lstStyle>
          <a:p>
            <a:fld id="{B8CE64FD-CD14-40C8-9593-C1C5C1B8C646}" type="datetimeFigureOut">
              <a:rPr lang="nl-NL" sz="1100"/>
              <a:t>30-11-2023</a:t>
            </a:fld>
            <a:endParaRPr lang="nl-NL" sz="1100"/>
          </a:p>
        </p:txBody>
      </p:sp>
      <p:sp>
        <p:nvSpPr>
          <p:cNvPr id="4" name="Footer Placeholder 3">
            <a:extLst>
              <a:ext uri="{FF2B5EF4-FFF2-40B4-BE49-F238E27FC236}">
                <a16:creationId xmlns:a16="http://schemas.microsoft.com/office/drawing/2014/main" id="{1FA5DB2C-3E44-41E8-9EAA-A37364000794}"/>
              </a:ext>
            </a:extLst>
          </p:cNvPr>
          <p:cNvSpPr>
            <a:spLocks noGrp="1"/>
          </p:cNvSpPr>
          <p:nvPr>
            <p:ph type="ftr" sz="quarter" idx="2"/>
          </p:nvPr>
        </p:nvSpPr>
        <p:spPr>
          <a:xfrm>
            <a:off x="0" y="6544067"/>
            <a:ext cx="4341442" cy="345683"/>
          </a:xfrm>
          <a:prstGeom prst="rect">
            <a:avLst/>
          </a:prstGeom>
        </p:spPr>
        <p:txBody>
          <a:bodyPr vert="horz" lIns="96616" tIns="48308" rIns="96616" bIns="48308" rtlCol="0" anchor="b"/>
          <a:lstStyle>
            <a:lvl1pPr algn="l">
              <a:defRPr sz="1300"/>
            </a:lvl1pPr>
          </a:lstStyle>
          <a:p>
            <a:endParaRPr lang="nl-NL" sz="1100"/>
          </a:p>
        </p:txBody>
      </p:sp>
      <p:sp>
        <p:nvSpPr>
          <p:cNvPr id="5" name="Slide Number Placeholder 4">
            <a:extLst>
              <a:ext uri="{FF2B5EF4-FFF2-40B4-BE49-F238E27FC236}">
                <a16:creationId xmlns:a16="http://schemas.microsoft.com/office/drawing/2014/main" id="{27421CEC-D871-4A04-B564-EE607527977F}"/>
              </a:ext>
            </a:extLst>
          </p:cNvPr>
          <p:cNvSpPr>
            <a:spLocks noGrp="1"/>
          </p:cNvSpPr>
          <p:nvPr>
            <p:ph type="sldNum" sz="quarter" idx="3"/>
          </p:nvPr>
        </p:nvSpPr>
        <p:spPr>
          <a:xfrm>
            <a:off x="5674952" y="6544067"/>
            <a:ext cx="4341442" cy="345683"/>
          </a:xfrm>
          <a:prstGeom prst="rect">
            <a:avLst/>
          </a:prstGeom>
        </p:spPr>
        <p:txBody>
          <a:bodyPr vert="horz" lIns="96616" tIns="48308" rIns="96616" bIns="48308" rtlCol="0" anchor="b"/>
          <a:lstStyle>
            <a:lvl1pPr algn="r">
              <a:defRPr sz="1300"/>
            </a:lvl1pPr>
          </a:lstStyle>
          <a:p>
            <a:fld id="{EA94A496-BF9B-45B3-867B-8046EAA28FC9}" type="slidenum">
              <a:rPr lang="nl-NL" sz="1100"/>
              <a:t>‹nr.›</a:t>
            </a:fld>
            <a:endParaRPr lang="nl-NL" sz="1100"/>
          </a:p>
        </p:txBody>
      </p:sp>
    </p:spTree>
    <p:extLst>
      <p:ext uri="{BB962C8B-B14F-4D97-AF65-F5344CB8AC3E}">
        <p14:creationId xmlns:p14="http://schemas.microsoft.com/office/powerpoint/2010/main" val="72527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100"/>
            </a:lvl1pPr>
          </a:lstStyle>
          <a:p>
            <a:endParaRPr lang="nl-NL"/>
          </a:p>
        </p:txBody>
      </p:sp>
      <p:sp>
        <p:nvSpPr>
          <p:cNvPr id="3" name="Date Placeholder 2"/>
          <p:cNvSpPr>
            <a:spLocks noGrp="1"/>
          </p:cNvSpPr>
          <p:nvPr>
            <p:ph type="dt" idx="1"/>
          </p:nvPr>
        </p:nvSpPr>
        <p:spPr>
          <a:xfrm>
            <a:off x="5674952" y="1"/>
            <a:ext cx="4341442" cy="345684"/>
          </a:xfrm>
          <a:prstGeom prst="rect">
            <a:avLst/>
          </a:prstGeom>
        </p:spPr>
        <p:txBody>
          <a:bodyPr vert="horz" lIns="96616" tIns="48308" rIns="96616" bIns="48308" rtlCol="0"/>
          <a:lstStyle>
            <a:lvl1pPr algn="r">
              <a:defRPr sz="1100"/>
            </a:lvl1pPr>
          </a:lstStyle>
          <a:p>
            <a:fld id="{4DAF01C0-8A7A-43F0-BEF1-1439BDB777B4}" type="datetimeFigureOut">
              <a:rPr lang="nl-NL" smtClean="0"/>
              <a:pPr/>
              <a:t>30-11-2023</a:t>
            </a:fld>
            <a:endParaRPr lang="nl-NL"/>
          </a:p>
        </p:txBody>
      </p:sp>
      <p:sp>
        <p:nvSpPr>
          <p:cNvPr id="4" name="Slide Image Placeholder 3"/>
          <p:cNvSpPr>
            <a:spLocks noGrp="1" noRot="1" noChangeAspect="1"/>
          </p:cNvSpPr>
          <p:nvPr>
            <p:ph type="sldImg" idx="2"/>
          </p:nvPr>
        </p:nvSpPr>
        <p:spPr>
          <a:xfrm>
            <a:off x="2943225" y="525463"/>
            <a:ext cx="4132263" cy="2324100"/>
          </a:xfrm>
          <a:prstGeom prst="rect">
            <a:avLst/>
          </a:prstGeom>
          <a:noFill/>
          <a:ln w="12700">
            <a:solidFill>
              <a:prstClr val="black"/>
            </a:solidFill>
          </a:ln>
        </p:spPr>
        <p:txBody>
          <a:bodyPr vert="horz" lIns="96616" tIns="48308" rIns="96616" bIns="48308" rtlCol="0" anchor="ctr"/>
          <a:lstStyle/>
          <a:p>
            <a:endParaRPr lang="nl-NL"/>
          </a:p>
        </p:txBody>
      </p:sp>
      <p:sp>
        <p:nvSpPr>
          <p:cNvPr id="5" name="Notes Placeholder 4"/>
          <p:cNvSpPr>
            <a:spLocks noGrp="1"/>
          </p:cNvSpPr>
          <p:nvPr>
            <p:ph type="body" sz="quarter" idx="3"/>
          </p:nvPr>
        </p:nvSpPr>
        <p:spPr>
          <a:xfrm>
            <a:off x="1001872" y="2979033"/>
            <a:ext cx="8014970" cy="3386156"/>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6544067"/>
            <a:ext cx="4341442" cy="345683"/>
          </a:xfrm>
          <a:prstGeom prst="rect">
            <a:avLst/>
          </a:prstGeom>
        </p:spPr>
        <p:txBody>
          <a:bodyPr vert="horz" lIns="96616" tIns="48308" rIns="96616" bIns="48308" rtlCol="0" anchor="b"/>
          <a:lstStyle>
            <a:lvl1pPr algn="l">
              <a:defRPr sz="1100"/>
            </a:lvl1pPr>
          </a:lstStyle>
          <a:p>
            <a:endParaRPr lang="nl-NL"/>
          </a:p>
        </p:txBody>
      </p:sp>
      <p:sp>
        <p:nvSpPr>
          <p:cNvPr id="7" name="Slide Number Placeholder 6"/>
          <p:cNvSpPr>
            <a:spLocks noGrp="1"/>
          </p:cNvSpPr>
          <p:nvPr>
            <p:ph type="sldNum" sz="quarter" idx="5"/>
          </p:nvPr>
        </p:nvSpPr>
        <p:spPr>
          <a:xfrm>
            <a:off x="5674952" y="6544067"/>
            <a:ext cx="4341442" cy="345683"/>
          </a:xfrm>
          <a:prstGeom prst="rect">
            <a:avLst/>
          </a:prstGeom>
        </p:spPr>
        <p:txBody>
          <a:bodyPr vert="horz" lIns="96616" tIns="48308" rIns="96616" bIns="48308" rtlCol="0" anchor="b"/>
          <a:lstStyle>
            <a:lvl1pPr algn="r">
              <a:defRPr sz="1100"/>
            </a:lvl1pPr>
          </a:lstStyle>
          <a:p>
            <a:fld id="{8607E97D-4006-4C49-AA85-F363E6B16F99}" type="slidenum">
              <a:rPr lang="nl-NL" smtClean="0"/>
              <a:pPr/>
              <a:t>‹nr.›</a:t>
            </a:fld>
            <a:endParaRPr lang="nl-NL"/>
          </a:p>
        </p:txBody>
      </p:sp>
    </p:spTree>
    <p:extLst>
      <p:ext uri="{BB962C8B-B14F-4D97-AF65-F5344CB8AC3E}">
        <p14:creationId xmlns:p14="http://schemas.microsoft.com/office/powerpoint/2010/main" val="127401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9388" indent="-179388" algn="l" defTabSz="914400" rtl="0" eaLnBrk="1" latinLnBrk="0" hangingPunct="1">
      <a:buFont typeface="Calibri" panose="020F0502020204030204" pitchFamily="34" charset="0"/>
      <a:buChar char="●"/>
      <a:defRPr sz="1200" kern="1200">
        <a:solidFill>
          <a:schemeClr val="tx1"/>
        </a:solidFill>
        <a:latin typeface="+mn-lt"/>
        <a:ea typeface="+mn-ea"/>
        <a:cs typeface="+mn-cs"/>
      </a:defRPr>
    </a:lvl2pPr>
    <a:lvl3pPr marL="360363" indent="-180975" algn="l" defTabSz="914400" rtl="0" eaLnBrk="1" latinLnBrk="0" hangingPunct="1">
      <a:buFont typeface="Calibri" panose="020F0502020204030204" pitchFamily="34" charset="0"/>
      <a:buChar char="○"/>
      <a:defRPr sz="1200" kern="1200">
        <a:solidFill>
          <a:schemeClr val="tx1"/>
        </a:solidFill>
        <a:latin typeface="+mn-lt"/>
        <a:ea typeface="+mn-ea"/>
        <a:cs typeface="+mn-cs"/>
      </a:defRPr>
    </a:lvl3pPr>
    <a:lvl4pPr marL="538163" indent="-17780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717550" indent="-179388" algn="l" defTabSz="914400" rtl="0" eaLnBrk="1" latinLnBrk="0" hangingPunct="1">
      <a:buFont typeface="Open Sans regular" panose="020B0606030504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a:t>
            </a:fld>
            <a:endParaRPr lang="nl-NL"/>
          </a:p>
        </p:txBody>
      </p:sp>
    </p:spTree>
    <p:extLst>
      <p:ext uri="{BB962C8B-B14F-4D97-AF65-F5344CB8AC3E}">
        <p14:creationId xmlns:p14="http://schemas.microsoft.com/office/powerpoint/2010/main" val="85712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12</a:t>
            </a:fld>
            <a:endParaRPr lang="nl-NL"/>
          </a:p>
        </p:txBody>
      </p:sp>
    </p:spTree>
    <p:extLst>
      <p:ext uri="{BB962C8B-B14F-4D97-AF65-F5344CB8AC3E}">
        <p14:creationId xmlns:p14="http://schemas.microsoft.com/office/powerpoint/2010/main" val="207341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96913"/>
            <a:ext cx="5486400" cy="3086100"/>
          </a:xfrm>
        </p:spPr>
      </p:sp>
      <p:sp>
        <p:nvSpPr>
          <p:cNvPr id="3" name="Tijdelijke aanduiding voor notities 2"/>
          <p:cNvSpPr>
            <a:spLocks noGrp="1"/>
          </p:cNvSpPr>
          <p:nvPr>
            <p:ph type="body" idx="1"/>
          </p:nvPr>
        </p:nvSpPr>
        <p:spPr/>
        <p:txBody>
          <a:bodyPr/>
          <a:lstStyle/>
          <a:p>
            <a:pPr>
              <a:lnSpc>
                <a:spcPct val="107000"/>
              </a:lnSpc>
              <a:spcAft>
                <a:spcPts val="800"/>
              </a:spcAft>
            </a:pPr>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13</a:t>
            </a:fld>
            <a:endParaRPr lang="nl-NL"/>
          </a:p>
        </p:txBody>
      </p:sp>
    </p:spTree>
    <p:extLst>
      <p:ext uri="{BB962C8B-B14F-4D97-AF65-F5344CB8AC3E}">
        <p14:creationId xmlns:p14="http://schemas.microsoft.com/office/powerpoint/2010/main" val="29814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14</a:t>
            </a:fld>
            <a:endParaRPr lang="nl-NL"/>
          </a:p>
        </p:txBody>
      </p:sp>
    </p:spTree>
    <p:extLst>
      <p:ext uri="{BB962C8B-B14F-4D97-AF65-F5344CB8AC3E}">
        <p14:creationId xmlns:p14="http://schemas.microsoft.com/office/powerpoint/2010/main" val="52683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15</a:t>
            </a:fld>
            <a:endParaRPr lang="nl-NL"/>
          </a:p>
        </p:txBody>
      </p:sp>
    </p:spTree>
    <p:extLst>
      <p:ext uri="{BB962C8B-B14F-4D97-AF65-F5344CB8AC3E}">
        <p14:creationId xmlns:p14="http://schemas.microsoft.com/office/powerpoint/2010/main" val="242735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16</a:t>
            </a:fld>
            <a:endParaRPr lang="nl-NL"/>
          </a:p>
        </p:txBody>
      </p:sp>
    </p:spTree>
    <p:extLst>
      <p:ext uri="{BB962C8B-B14F-4D97-AF65-F5344CB8AC3E}">
        <p14:creationId xmlns:p14="http://schemas.microsoft.com/office/powerpoint/2010/main" val="342366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17</a:t>
            </a:fld>
            <a:endParaRPr lang="nl-NL"/>
          </a:p>
        </p:txBody>
      </p:sp>
    </p:spTree>
    <p:extLst>
      <p:ext uri="{BB962C8B-B14F-4D97-AF65-F5344CB8AC3E}">
        <p14:creationId xmlns:p14="http://schemas.microsoft.com/office/powerpoint/2010/main" val="94998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18</a:t>
            </a:fld>
            <a:endParaRPr lang="nl-NL"/>
          </a:p>
        </p:txBody>
      </p:sp>
    </p:spTree>
    <p:extLst>
      <p:ext uri="{BB962C8B-B14F-4D97-AF65-F5344CB8AC3E}">
        <p14:creationId xmlns:p14="http://schemas.microsoft.com/office/powerpoint/2010/main" val="4637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19</a:t>
            </a:fld>
            <a:endParaRPr lang="nl-NL"/>
          </a:p>
        </p:txBody>
      </p:sp>
    </p:spTree>
    <p:extLst>
      <p:ext uri="{BB962C8B-B14F-4D97-AF65-F5344CB8AC3E}">
        <p14:creationId xmlns:p14="http://schemas.microsoft.com/office/powerpoint/2010/main" val="346608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20</a:t>
            </a:fld>
            <a:endParaRPr lang="nl-NL"/>
          </a:p>
        </p:txBody>
      </p:sp>
    </p:spTree>
    <p:extLst>
      <p:ext uri="{BB962C8B-B14F-4D97-AF65-F5344CB8AC3E}">
        <p14:creationId xmlns:p14="http://schemas.microsoft.com/office/powerpoint/2010/main" val="119246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21</a:t>
            </a:fld>
            <a:endParaRPr lang="nl-NL"/>
          </a:p>
        </p:txBody>
      </p:sp>
    </p:spTree>
    <p:extLst>
      <p:ext uri="{BB962C8B-B14F-4D97-AF65-F5344CB8AC3E}">
        <p14:creationId xmlns:p14="http://schemas.microsoft.com/office/powerpoint/2010/main" val="399617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3</a:t>
            </a:fld>
            <a:endParaRPr lang="nl-NL"/>
          </a:p>
        </p:txBody>
      </p:sp>
    </p:spTree>
    <p:extLst>
      <p:ext uri="{BB962C8B-B14F-4D97-AF65-F5344CB8AC3E}">
        <p14:creationId xmlns:p14="http://schemas.microsoft.com/office/powerpoint/2010/main" val="4062771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22</a:t>
            </a:fld>
            <a:endParaRPr lang="nl-NL"/>
          </a:p>
        </p:txBody>
      </p:sp>
    </p:spTree>
    <p:extLst>
      <p:ext uri="{BB962C8B-B14F-4D97-AF65-F5344CB8AC3E}">
        <p14:creationId xmlns:p14="http://schemas.microsoft.com/office/powerpoint/2010/main" val="544039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23</a:t>
            </a:fld>
            <a:endParaRPr lang="nl-NL"/>
          </a:p>
        </p:txBody>
      </p:sp>
    </p:spTree>
    <p:extLst>
      <p:ext uri="{BB962C8B-B14F-4D97-AF65-F5344CB8AC3E}">
        <p14:creationId xmlns:p14="http://schemas.microsoft.com/office/powerpoint/2010/main" val="144573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25</a:t>
            </a:fld>
            <a:endParaRPr lang="nl-NL"/>
          </a:p>
        </p:txBody>
      </p:sp>
    </p:spTree>
    <p:extLst>
      <p:ext uri="{BB962C8B-B14F-4D97-AF65-F5344CB8AC3E}">
        <p14:creationId xmlns:p14="http://schemas.microsoft.com/office/powerpoint/2010/main" val="1160814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26</a:t>
            </a:fld>
            <a:endParaRPr lang="nl-NL"/>
          </a:p>
        </p:txBody>
      </p:sp>
    </p:spTree>
    <p:extLst>
      <p:ext uri="{BB962C8B-B14F-4D97-AF65-F5344CB8AC3E}">
        <p14:creationId xmlns:p14="http://schemas.microsoft.com/office/powerpoint/2010/main" val="7984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27</a:t>
            </a:fld>
            <a:endParaRPr lang="nl-NL"/>
          </a:p>
        </p:txBody>
      </p:sp>
    </p:spTree>
    <p:extLst>
      <p:ext uri="{BB962C8B-B14F-4D97-AF65-F5344CB8AC3E}">
        <p14:creationId xmlns:p14="http://schemas.microsoft.com/office/powerpoint/2010/main" val="2008813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28</a:t>
            </a:fld>
            <a:endParaRPr lang="nl-NL"/>
          </a:p>
        </p:txBody>
      </p:sp>
    </p:spTree>
    <p:extLst>
      <p:ext uri="{BB962C8B-B14F-4D97-AF65-F5344CB8AC3E}">
        <p14:creationId xmlns:p14="http://schemas.microsoft.com/office/powerpoint/2010/main" val="659774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29</a:t>
            </a:fld>
            <a:endParaRPr lang="nl-NL"/>
          </a:p>
        </p:txBody>
      </p:sp>
    </p:spTree>
    <p:extLst>
      <p:ext uri="{BB962C8B-B14F-4D97-AF65-F5344CB8AC3E}">
        <p14:creationId xmlns:p14="http://schemas.microsoft.com/office/powerpoint/2010/main" val="292825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47</a:t>
            </a:fld>
            <a:endParaRPr lang="nl-NL"/>
          </a:p>
        </p:txBody>
      </p:sp>
    </p:spTree>
    <p:extLst>
      <p:ext uri="{BB962C8B-B14F-4D97-AF65-F5344CB8AC3E}">
        <p14:creationId xmlns:p14="http://schemas.microsoft.com/office/powerpoint/2010/main" val="277286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48</a:t>
            </a:fld>
            <a:endParaRPr lang="nl-NL"/>
          </a:p>
        </p:txBody>
      </p:sp>
    </p:spTree>
    <p:extLst>
      <p:ext uri="{BB962C8B-B14F-4D97-AF65-F5344CB8AC3E}">
        <p14:creationId xmlns:p14="http://schemas.microsoft.com/office/powerpoint/2010/main" val="2828942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49</a:t>
            </a:fld>
            <a:endParaRPr lang="nl-NL"/>
          </a:p>
        </p:txBody>
      </p:sp>
    </p:spTree>
    <p:extLst>
      <p:ext uri="{BB962C8B-B14F-4D97-AF65-F5344CB8AC3E}">
        <p14:creationId xmlns:p14="http://schemas.microsoft.com/office/powerpoint/2010/main" val="57637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E97D-4006-4C49-AA85-F363E6B16F99}" type="slidenum">
              <a:rPr kumimoji="0" lang="nl-NL" sz="1100" b="0" i="0" u="none" strike="noStrike" kern="1200" cap="none" spc="0" normalizeH="0" baseline="0" noProof="0" smtClean="0">
                <a:ln>
                  <a:noFill/>
                </a:ln>
                <a:solidFill>
                  <a:prstClr val="black"/>
                </a:solidFill>
                <a:effectLst/>
                <a:uLnTx/>
                <a:uFillTx/>
                <a:latin typeface="Open Sans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100" b="0" i="0" u="none" strike="noStrike" kern="1200" cap="none" spc="0" normalizeH="0" baseline="0" noProof="0">
              <a:ln>
                <a:noFill/>
              </a:ln>
              <a:solidFill>
                <a:prstClr val="black"/>
              </a:solidFill>
              <a:effectLst/>
              <a:uLnTx/>
              <a:uFillTx/>
              <a:latin typeface="Open Sans regular"/>
              <a:ea typeface="+mn-ea"/>
              <a:cs typeface="+mn-cs"/>
            </a:endParaRPr>
          </a:p>
        </p:txBody>
      </p:sp>
    </p:spTree>
    <p:extLst>
      <p:ext uri="{BB962C8B-B14F-4D97-AF65-F5344CB8AC3E}">
        <p14:creationId xmlns:p14="http://schemas.microsoft.com/office/powerpoint/2010/main" val="812082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E97D-4006-4C49-AA85-F363E6B16F99}" type="slidenum">
              <a:rPr kumimoji="0" lang="nl-NL" sz="1100" b="0" i="0" u="none" strike="noStrike" kern="1200" cap="none" spc="0" normalizeH="0" baseline="0" noProof="0" smtClean="0">
                <a:ln>
                  <a:noFill/>
                </a:ln>
                <a:solidFill>
                  <a:prstClr val="black"/>
                </a:solidFill>
                <a:effectLst/>
                <a:uLnTx/>
                <a:uFillTx/>
                <a:latin typeface="Open Sans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100" b="0" i="0" u="none" strike="noStrike" kern="1200" cap="none" spc="0" normalizeH="0" baseline="0" noProof="0">
              <a:ln>
                <a:noFill/>
              </a:ln>
              <a:solidFill>
                <a:prstClr val="black"/>
              </a:solidFill>
              <a:effectLst/>
              <a:uLnTx/>
              <a:uFillTx/>
              <a:latin typeface="Open Sans regular"/>
              <a:ea typeface="+mn-ea"/>
              <a:cs typeface="+mn-cs"/>
            </a:endParaRPr>
          </a:p>
        </p:txBody>
      </p:sp>
    </p:spTree>
    <p:extLst>
      <p:ext uri="{BB962C8B-B14F-4D97-AF65-F5344CB8AC3E}">
        <p14:creationId xmlns:p14="http://schemas.microsoft.com/office/powerpoint/2010/main" val="26206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51</a:t>
            </a:fld>
            <a:endParaRPr lang="nl-NL"/>
          </a:p>
        </p:txBody>
      </p:sp>
    </p:spTree>
    <p:extLst>
      <p:ext uri="{BB962C8B-B14F-4D97-AF65-F5344CB8AC3E}">
        <p14:creationId xmlns:p14="http://schemas.microsoft.com/office/powerpoint/2010/main" val="2800096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52</a:t>
            </a:fld>
            <a:endParaRPr lang="nl-NL"/>
          </a:p>
        </p:txBody>
      </p:sp>
    </p:spTree>
    <p:extLst>
      <p:ext uri="{BB962C8B-B14F-4D97-AF65-F5344CB8AC3E}">
        <p14:creationId xmlns:p14="http://schemas.microsoft.com/office/powerpoint/2010/main" val="363043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5</a:t>
            </a:fld>
            <a:endParaRPr lang="nl-NL"/>
          </a:p>
        </p:txBody>
      </p:sp>
    </p:spTree>
    <p:extLst>
      <p:ext uri="{BB962C8B-B14F-4D97-AF65-F5344CB8AC3E}">
        <p14:creationId xmlns:p14="http://schemas.microsoft.com/office/powerpoint/2010/main" val="28752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6</a:t>
            </a:fld>
            <a:endParaRPr lang="nl-NL"/>
          </a:p>
        </p:txBody>
      </p:sp>
    </p:spTree>
    <p:extLst>
      <p:ext uri="{BB962C8B-B14F-4D97-AF65-F5344CB8AC3E}">
        <p14:creationId xmlns:p14="http://schemas.microsoft.com/office/powerpoint/2010/main" val="369662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7</a:t>
            </a:fld>
            <a:endParaRPr lang="nl-NL"/>
          </a:p>
        </p:txBody>
      </p:sp>
    </p:spTree>
    <p:extLst>
      <p:ext uri="{BB962C8B-B14F-4D97-AF65-F5344CB8AC3E}">
        <p14:creationId xmlns:p14="http://schemas.microsoft.com/office/powerpoint/2010/main" val="409705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8</a:t>
            </a:fld>
            <a:endParaRPr lang="nl-NL"/>
          </a:p>
        </p:txBody>
      </p:sp>
    </p:spTree>
    <p:extLst>
      <p:ext uri="{BB962C8B-B14F-4D97-AF65-F5344CB8AC3E}">
        <p14:creationId xmlns:p14="http://schemas.microsoft.com/office/powerpoint/2010/main" val="355624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9</a:t>
            </a:fld>
            <a:endParaRPr lang="nl-NL"/>
          </a:p>
        </p:txBody>
      </p:sp>
    </p:spTree>
    <p:extLst>
      <p:ext uri="{BB962C8B-B14F-4D97-AF65-F5344CB8AC3E}">
        <p14:creationId xmlns:p14="http://schemas.microsoft.com/office/powerpoint/2010/main" val="318838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11</a:t>
            </a:fld>
            <a:endParaRPr lang="nl-NL"/>
          </a:p>
        </p:txBody>
      </p:sp>
    </p:spTree>
    <p:extLst>
      <p:ext uri="{BB962C8B-B14F-4D97-AF65-F5344CB8AC3E}">
        <p14:creationId xmlns:p14="http://schemas.microsoft.com/office/powerpoint/2010/main" val="145589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47209A0-1CD7-4FB9-A91A-D091E544E3E9}"/>
              </a:ext>
            </a:extLst>
          </p:cNvPr>
          <p:cNvSpPr>
            <a:spLocks noGrp="1"/>
          </p:cNvSpPr>
          <p:nvPr>
            <p:ph type="pic" sz="quarter" idx="12" hasCustomPrompt="1"/>
          </p:nvPr>
        </p:nvSpPr>
        <p:spPr>
          <a:xfrm>
            <a:off x="0" y="0"/>
            <a:ext cx="12192000" cy="6858000"/>
          </a:xfrm>
          <a:solidFill>
            <a:schemeClr val="accent1"/>
          </a:solidFill>
        </p:spPr>
        <p:txBody>
          <a:bodyPr anchor="ctr" anchorCtr="0"/>
          <a:lstStyle>
            <a:lvl1pPr marL="0" indent="0" algn="ctr">
              <a:buFont typeface="Arial" panose="020B0604020202020204" pitchFamily="34" charset="0"/>
              <a:buNone/>
              <a:defRPr sz="1800">
                <a:solidFill>
                  <a:srgbClr val="393A3C"/>
                </a:solidFill>
                <a:latin typeface="+mn-lt"/>
              </a:defRPr>
            </a:lvl1pPr>
          </a:lstStyle>
          <a:p>
            <a:r>
              <a:rPr lang="nl-NL" dirty="0"/>
              <a:t>Klik om afbeelding</a:t>
            </a:r>
            <a:br>
              <a:rPr lang="nl-NL" dirty="0"/>
            </a:br>
            <a:r>
              <a:rPr lang="nl-NL" dirty="0"/>
              <a:t>toe te voegen</a:t>
            </a:r>
          </a:p>
        </p:txBody>
      </p:sp>
      <p:sp>
        <p:nvSpPr>
          <p:cNvPr id="14" name="Title 3">
            <a:extLst>
              <a:ext uri="{FF2B5EF4-FFF2-40B4-BE49-F238E27FC236}">
                <a16:creationId xmlns:a16="http://schemas.microsoft.com/office/drawing/2014/main" id="{7256B702-F8F9-4C85-B624-20A9B1006CE6}"/>
              </a:ext>
            </a:extLst>
          </p:cNvPr>
          <p:cNvSpPr>
            <a:spLocks noGrp="1"/>
          </p:cNvSpPr>
          <p:nvPr>
            <p:ph type="title" hasCustomPrompt="1"/>
          </p:nvPr>
        </p:nvSpPr>
        <p:spPr>
          <a:xfrm>
            <a:off x="6054334" y="1073150"/>
            <a:ext cx="5643532" cy="1661993"/>
          </a:xfrm>
          <a:prstGeom prst="rect">
            <a:avLst/>
          </a:prstGeom>
          <a:noFill/>
          <a:effectLst>
            <a:outerShdw blurRad="25400" dist="25400" dir="8100000" algn="tr" rotWithShape="0">
              <a:prstClr val="black">
                <a:alpha val="40000"/>
              </a:prstClr>
            </a:outerShdw>
          </a:effectLst>
        </p:spPr>
        <p:txBody>
          <a:bodyPr lIns="0" anchor="t" anchorCtr="0">
            <a:noAutofit/>
          </a:bodyPr>
          <a:lstStyle>
            <a:lvl1pPr>
              <a:defRPr sz="4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nl-NL" noProof="0" dirty="0"/>
              <a:t>Klik om presentatie titel toe te voegen</a:t>
            </a:r>
          </a:p>
        </p:txBody>
      </p:sp>
      <p:sp>
        <p:nvSpPr>
          <p:cNvPr id="15" name="Text Placeholder 6">
            <a:extLst>
              <a:ext uri="{FF2B5EF4-FFF2-40B4-BE49-F238E27FC236}">
                <a16:creationId xmlns:a16="http://schemas.microsoft.com/office/drawing/2014/main" id="{B95CF66A-1257-40CE-B03B-E625AFE45770}"/>
              </a:ext>
            </a:extLst>
          </p:cNvPr>
          <p:cNvSpPr>
            <a:spLocks noGrp="1"/>
          </p:cNvSpPr>
          <p:nvPr>
            <p:ph type="body" sz="quarter" idx="10" hasCustomPrompt="1"/>
          </p:nvPr>
        </p:nvSpPr>
        <p:spPr>
          <a:xfrm>
            <a:off x="6054334" y="3061342"/>
            <a:ext cx="5642366" cy="666000"/>
          </a:xfrm>
          <a:effectLst>
            <a:outerShdw blurRad="25400" dist="25400" dir="8100000" algn="tr" rotWithShape="0">
              <a:prstClr val="black">
                <a:alpha val="40000"/>
              </a:prstClr>
            </a:outerShdw>
          </a:effectLst>
        </p:spPr>
        <p:txBody>
          <a:bodyPr>
            <a:noAutofit/>
          </a:bodyPr>
          <a:lstStyle>
            <a:lvl1pPr marL="0" indent="0">
              <a:buFont typeface="Arial" panose="020B0604020202020204" pitchFamily="34" charset="0"/>
              <a:buNone/>
              <a:defRPr>
                <a:solidFill>
                  <a:schemeClr val="bg1"/>
                </a:solidFill>
              </a:defRPr>
            </a:lvl1pPr>
          </a:lstStyle>
          <a:p>
            <a:pPr>
              <a:lnSpc>
                <a:spcPct val="85000"/>
              </a:lnSpc>
            </a:pPr>
            <a:r>
              <a:rPr lang="nl-NL" sz="2000" dirty="0">
                <a:latin typeface="+mj-lt"/>
              </a:rPr>
              <a:t>Klik om subtitel toe te voegen</a:t>
            </a:r>
          </a:p>
        </p:txBody>
      </p:sp>
      <p:sp>
        <p:nvSpPr>
          <p:cNvPr id="16" name="Text Placeholder 15">
            <a:extLst>
              <a:ext uri="{FF2B5EF4-FFF2-40B4-BE49-F238E27FC236}">
                <a16:creationId xmlns:a16="http://schemas.microsoft.com/office/drawing/2014/main" id="{4EB67FBE-361F-4866-83F7-D6840F93D3F3}"/>
              </a:ext>
            </a:extLst>
          </p:cNvPr>
          <p:cNvSpPr>
            <a:spLocks noGrp="1"/>
          </p:cNvSpPr>
          <p:nvPr>
            <p:ph type="body" sz="quarter" idx="11" hasCustomPrompt="1"/>
          </p:nvPr>
        </p:nvSpPr>
        <p:spPr>
          <a:xfrm>
            <a:off x="6054334" y="4211583"/>
            <a:ext cx="5642366" cy="949042"/>
          </a:xfrm>
          <a:effectLst>
            <a:outerShdw blurRad="25400" dist="25400" dir="8100000" algn="tr" rotWithShape="0">
              <a:prstClr val="black">
                <a:alpha val="40000"/>
              </a:prstClr>
            </a:outerShdw>
          </a:effectLst>
        </p:spPr>
        <p:txBody>
          <a:bodyPr>
            <a:noAutofit/>
          </a:bodyPr>
          <a:lstStyle>
            <a:lvl1pPr marL="0" indent="0">
              <a:lnSpc>
                <a:spcPct val="105000"/>
              </a:lnSpc>
              <a:buFont typeface="Arial" panose="020B0604020202020204" pitchFamily="34" charset="0"/>
              <a:buNone/>
              <a:defRPr sz="2400" spc="7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lnSpc>
                <a:spcPct val="105000"/>
              </a:lnSpc>
              <a:buNone/>
              <a:defRPr spc="50" baseline="0">
                <a:solidFill>
                  <a:schemeClr val="bg1"/>
                </a:solidFill>
              </a:defRPr>
            </a:lvl2pPr>
          </a:lstStyle>
          <a:p>
            <a:pPr lvl="0"/>
            <a:r>
              <a:rPr lang="nl-NL" noProof="0" dirty="0"/>
              <a:t>Naam van de spreker</a:t>
            </a:r>
          </a:p>
          <a:p>
            <a:pPr lvl="1"/>
            <a:r>
              <a:rPr lang="nl-NL" noProof="0" dirty="0"/>
              <a:t>Titel van de spreker</a:t>
            </a:r>
          </a:p>
        </p:txBody>
      </p:sp>
      <p:sp>
        <p:nvSpPr>
          <p:cNvPr id="3" name="Tijdelijke aanduiding voor afbeelding 2">
            <a:extLst>
              <a:ext uri="{FF2B5EF4-FFF2-40B4-BE49-F238E27FC236}">
                <a16:creationId xmlns:a16="http://schemas.microsoft.com/office/drawing/2014/main" id="{3111EF78-2371-0558-0EAE-C8B28B893451}"/>
              </a:ext>
            </a:extLst>
          </p:cNvPr>
          <p:cNvSpPr>
            <a:spLocks noGrp="1"/>
          </p:cNvSpPr>
          <p:nvPr>
            <p:ph type="pic" sz="quarter" idx="13" hasCustomPrompt="1"/>
          </p:nvPr>
        </p:nvSpPr>
        <p:spPr>
          <a:xfrm>
            <a:off x="357188" y="411163"/>
            <a:ext cx="1690687" cy="661987"/>
          </a:xfrm>
        </p:spPr>
        <p:txBody>
          <a:bodyPr/>
          <a:lstStyle>
            <a:lvl1pPr>
              <a:defRPr sz="1800">
                <a:latin typeface="+mn-lt"/>
              </a:defRPr>
            </a:lvl1pPr>
          </a:lstStyle>
          <a:p>
            <a:r>
              <a:rPr lang="nl-NL" dirty="0"/>
              <a:t>Klik om logo toe te voegen</a:t>
            </a:r>
          </a:p>
        </p:txBody>
      </p:sp>
    </p:spTree>
    <p:extLst>
      <p:ext uri="{BB962C8B-B14F-4D97-AF65-F5344CB8AC3E}">
        <p14:creationId xmlns:p14="http://schemas.microsoft.com/office/powerpoint/2010/main" val="404700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3-koloms inhoud Grijs">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3526528"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              </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4331998" y="1562400"/>
            <a:ext cx="3528000"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9" name="Content Placeholder 10">
            <a:extLst>
              <a:ext uri="{FF2B5EF4-FFF2-40B4-BE49-F238E27FC236}">
                <a16:creationId xmlns:a16="http://schemas.microsoft.com/office/drawing/2014/main" id="{5859ACC4-CF68-415A-9DC0-ADB76DB19348}"/>
              </a:ext>
            </a:extLst>
          </p:cNvPr>
          <p:cNvSpPr>
            <a:spLocks noGrp="1"/>
          </p:cNvSpPr>
          <p:nvPr>
            <p:ph sz="quarter" idx="15" hasCustomPrompt="1"/>
          </p:nvPr>
        </p:nvSpPr>
        <p:spPr>
          <a:xfrm>
            <a:off x="8161469" y="1562400"/>
            <a:ext cx="3526531"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408371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afbeelding 1/2">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b="0"/>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7" name="Slide Number Placeholder 8">
            <a:extLst>
              <a:ext uri="{FF2B5EF4-FFF2-40B4-BE49-F238E27FC236}">
                <a16:creationId xmlns:a16="http://schemas.microsoft.com/office/drawing/2014/main" id="{E2ABBAC4-729B-4F6D-8CD0-1F0B5AB417C3}"/>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12" name="Picture Placeholder 11">
            <a:extLst>
              <a:ext uri="{FF2B5EF4-FFF2-40B4-BE49-F238E27FC236}">
                <a16:creationId xmlns:a16="http://schemas.microsoft.com/office/drawing/2014/main" id="{23077D21-D3E4-4E35-ADC5-F45301938B78}"/>
              </a:ext>
            </a:extLst>
          </p:cNvPr>
          <p:cNvSpPr>
            <a:spLocks noGrp="1"/>
          </p:cNvSpPr>
          <p:nvPr>
            <p:ph type="pic" sz="quarter" idx="15" hasCustomPrompt="1"/>
          </p:nvPr>
        </p:nvSpPr>
        <p:spPr>
          <a:xfrm>
            <a:off x="6342000" y="1562399"/>
            <a:ext cx="5850001" cy="5295601"/>
          </a:xfrm>
          <a:custGeom>
            <a:avLst/>
            <a:gdLst>
              <a:gd name="connsiteX0" fmla="*/ 175478 w 5850001"/>
              <a:gd name="connsiteY0" fmla="*/ 0 h 5295601"/>
              <a:gd name="connsiteX1" fmla="*/ 763421 w 5850001"/>
              <a:gd name="connsiteY1" fmla="*/ 0 h 5295601"/>
              <a:gd name="connsiteX2" fmla="*/ 1781041 w 5850001"/>
              <a:gd name="connsiteY2" fmla="*/ 0 h 5295601"/>
              <a:gd name="connsiteX3" fmla="*/ 2368983 w 5850001"/>
              <a:gd name="connsiteY3" fmla="*/ 0 h 5295601"/>
              <a:gd name="connsiteX4" fmla="*/ 3989053 w 5850001"/>
              <a:gd name="connsiteY4" fmla="*/ 0 h 5295601"/>
              <a:gd name="connsiteX5" fmla="*/ 4576995 w 5850001"/>
              <a:gd name="connsiteY5" fmla="*/ 0 h 5295601"/>
              <a:gd name="connsiteX6" fmla="*/ 5594616 w 5850001"/>
              <a:gd name="connsiteY6" fmla="*/ 0 h 5295601"/>
              <a:gd name="connsiteX7" fmla="*/ 5850001 w 5850001"/>
              <a:gd name="connsiteY7" fmla="*/ 0 h 5295601"/>
              <a:gd name="connsiteX8" fmla="*/ 5850001 w 5850001"/>
              <a:gd name="connsiteY8" fmla="*/ 878401 h 5295601"/>
              <a:gd name="connsiteX9" fmla="*/ 5850001 w 5850001"/>
              <a:gd name="connsiteY9" fmla="*/ 4417200 h 5295601"/>
              <a:gd name="connsiteX10" fmla="*/ 5850001 w 5850001"/>
              <a:gd name="connsiteY10" fmla="*/ 5295601 h 5295601"/>
              <a:gd name="connsiteX11" fmla="*/ 0 w 5850001"/>
              <a:gd name="connsiteY11" fmla="*/ 5295601 h 5295601"/>
              <a:gd name="connsiteX12" fmla="*/ 0 w 5850001"/>
              <a:gd name="connsiteY12" fmla="*/ 4242101 h 5295601"/>
              <a:gd name="connsiteX13" fmla="*/ 0 w 5850001"/>
              <a:gd name="connsiteY13" fmla="*/ 878401 h 5295601"/>
              <a:gd name="connsiteX14" fmla="*/ 0 w 5850001"/>
              <a:gd name="connsiteY14" fmla="*/ 175100 h 5295601"/>
              <a:gd name="connsiteX15" fmla="*/ 175478 w 5850001"/>
              <a:gd name="connsiteY15" fmla="*/ 0 h 52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0001" h="5295601">
                <a:moveTo>
                  <a:pt x="175478" y="0"/>
                </a:moveTo>
                <a:lnTo>
                  <a:pt x="763421" y="0"/>
                </a:lnTo>
                <a:lnTo>
                  <a:pt x="1781041" y="0"/>
                </a:lnTo>
                <a:lnTo>
                  <a:pt x="2368983" y="0"/>
                </a:lnTo>
                <a:lnTo>
                  <a:pt x="3989053" y="0"/>
                </a:lnTo>
                <a:lnTo>
                  <a:pt x="4576995" y="0"/>
                </a:lnTo>
                <a:lnTo>
                  <a:pt x="5594616" y="0"/>
                </a:lnTo>
                <a:lnTo>
                  <a:pt x="5850001" y="0"/>
                </a:lnTo>
                <a:lnTo>
                  <a:pt x="5850001" y="878401"/>
                </a:lnTo>
                <a:lnTo>
                  <a:pt x="5850001" y="4417200"/>
                </a:lnTo>
                <a:lnTo>
                  <a:pt x="5850001" y="5295601"/>
                </a:lnTo>
                <a:lnTo>
                  <a:pt x="0" y="5295601"/>
                </a:lnTo>
                <a:lnTo>
                  <a:pt x="0" y="4242101"/>
                </a:lnTo>
                <a:lnTo>
                  <a:pt x="0" y="878401"/>
                </a:lnTo>
                <a:lnTo>
                  <a:pt x="0" y="175100"/>
                </a:lnTo>
                <a:cubicBezTo>
                  <a:pt x="0" y="78395"/>
                  <a:pt x="78564" y="0"/>
                  <a:pt x="175478" y="0"/>
                </a:cubicBezTo>
                <a:close/>
              </a:path>
            </a:pathLst>
          </a:custGeom>
          <a:solidFill>
            <a:srgbClr val="FFFFFF"/>
          </a:solidFill>
        </p:spPr>
        <p:txBody>
          <a:bodyPr wrap="square" anchor="ctr" anchorCtr="0">
            <a:noAutofit/>
          </a:bodyPr>
          <a:lstStyle>
            <a:lvl1pPr marL="0" indent="0" algn="ctr">
              <a:buFont typeface="Arial" panose="020B0604020202020204" pitchFamily="34" charset="0"/>
              <a:buNone/>
              <a:defRPr sz="1800">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79766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afbeelding 1/4">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b="0"/>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6951592"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4" name="Slide Number Placeholder 8">
            <a:extLst>
              <a:ext uri="{FF2B5EF4-FFF2-40B4-BE49-F238E27FC236}">
                <a16:creationId xmlns:a16="http://schemas.microsoft.com/office/drawing/2014/main" id="{5AC329DE-D84C-4680-A0AD-7606A714F289}"/>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12" name="Picture Placeholder 11">
            <a:extLst>
              <a:ext uri="{FF2B5EF4-FFF2-40B4-BE49-F238E27FC236}">
                <a16:creationId xmlns:a16="http://schemas.microsoft.com/office/drawing/2014/main" id="{E0EEF1BC-4E48-4300-9EAA-E150681750FC}"/>
              </a:ext>
            </a:extLst>
          </p:cNvPr>
          <p:cNvSpPr>
            <a:spLocks noGrp="1"/>
          </p:cNvSpPr>
          <p:nvPr>
            <p:ph type="pic" sz="quarter" idx="15" hasCustomPrompt="1"/>
          </p:nvPr>
        </p:nvSpPr>
        <p:spPr>
          <a:xfrm>
            <a:off x="7861200" y="1562399"/>
            <a:ext cx="4330801" cy="5295601"/>
          </a:xfrm>
          <a:custGeom>
            <a:avLst/>
            <a:gdLst>
              <a:gd name="connsiteX0" fmla="*/ 175562 w 4330801"/>
              <a:gd name="connsiteY0" fmla="*/ 0 h 5295601"/>
              <a:gd name="connsiteX1" fmla="*/ 763784 w 4330801"/>
              <a:gd name="connsiteY1" fmla="*/ 0 h 5295601"/>
              <a:gd name="connsiteX2" fmla="*/ 3990950 w 4330801"/>
              <a:gd name="connsiteY2" fmla="*/ 0 h 5295601"/>
              <a:gd name="connsiteX3" fmla="*/ 4330801 w 4330801"/>
              <a:gd name="connsiteY3" fmla="*/ 0 h 5295601"/>
              <a:gd name="connsiteX4" fmla="*/ 4330801 w 4330801"/>
              <a:gd name="connsiteY4" fmla="*/ 876300 h 5295601"/>
              <a:gd name="connsiteX5" fmla="*/ 4330801 w 4330801"/>
              <a:gd name="connsiteY5" fmla="*/ 4419301 h 5295601"/>
              <a:gd name="connsiteX6" fmla="*/ 4330801 w 4330801"/>
              <a:gd name="connsiteY6" fmla="*/ 5295601 h 5295601"/>
              <a:gd name="connsiteX7" fmla="*/ 0 w 4330801"/>
              <a:gd name="connsiteY7" fmla="*/ 5295601 h 5295601"/>
              <a:gd name="connsiteX8" fmla="*/ 0 w 4330801"/>
              <a:gd name="connsiteY8" fmla="*/ 4244118 h 5295601"/>
              <a:gd name="connsiteX9" fmla="*/ 0 w 4330801"/>
              <a:gd name="connsiteY9" fmla="*/ 876300 h 5295601"/>
              <a:gd name="connsiteX10" fmla="*/ 0 w 4330801"/>
              <a:gd name="connsiteY10" fmla="*/ 175183 h 5295601"/>
              <a:gd name="connsiteX11" fmla="*/ 175562 w 4330801"/>
              <a:gd name="connsiteY11" fmla="*/ 0 h 52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801" h="5295601">
                <a:moveTo>
                  <a:pt x="175562" y="0"/>
                </a:moveTo>
                <a:lnTo>
                  <a:pt x="763784" y="0"/>
                </a:lnTo>
                <a:lnTo>
                  <a:pt x="3990950" y="0"/>
                </a:lnTo>
                <a:lnTo>
                  <a:pt x="4330801" y="0"/>
                </a:lnTo>
                <a:lnTo>
                  <a:pt x="4330801" y="876300"/>
                </a:lnTo>
                <a:lnTo>
                  <a:pt x="4330801" y="4419301"/>
                </a:lnTo>
                <a:lnTo>
                  <a:pt x="4330801" y="5295601"/>
                </a:lnTo>
                <a:lnTo>
                  <a:pt x="0" y="5295601"/>
                </a:lnTo>
                <a:lnTo>
                  <a:pt x="0" y="4244118"/>
                </a:lnTo>
                <a:lnTo>
                  <a:pt x="0" y="876300"/>
                </a:lnTo>
                <a:lnTo>
                  <a:pt x="0" y="175183"/>
                </a:lnTo>
                <a:cubicBezTo>
                  <a:pt x="0" y="78432"/>
                  <a:pt x="78602" y="0"/>
                  <a:pt x="175562" y="0"/>
                </a:cubicBezTo>
                <a:close/>
              </a:path>
            </a:pathLst>
          </a:custGeom>
          <a:solidFill>
            <a:srgbClr val="FFFFFF"/>
          </a:solidFill>
        </p:spPr>
        <p:txBody>
          <a:bodyPr wrap="square" anchor="ctr" anchorCtr="0">
            <a:noAutofit/>
          </a:bodyPr>
          <a:lstStyle>
            <a:lvl1pPr marL="0" indent="0" algn="ctr">
              <a:buFont typeface="Arial" panose="020B0604020202020204" pitchFamily="34" charset="0"/>
              <a:buNone/>
              <a:defRPr sz="1800">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318469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lledige (donkere) afbeelding">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0"/>
            <a:ext cx="12192000" cy="6857999"/>
          </a:xfrm>
          <a:solidFill>
            <a:srgbClr val="F6F6F6"/>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bg1"/>
                </a:solidFill>
                <a:latin typeface="+mj-lt"/>
                <a:ea typeface="+mj-ea"/>
                <a:cs typeface="+mj-cs"/>
              </a:defRPr>
            </a:lvl1pPr>
          </a:lstStyle>
          <a:p>
            <a:r>
              <a:rPr lang="nl-NL" noProof="0" dirty="0"/>
              <a:t>Klik om titel toe te voegen</a:t>
            </a:r>
            <a:endParaRPr lang="nl-NL" dirty="0"/>
          </a:p>
        </p:txBody>
      </p:sp>
    </p:spTree>
    <p:extLst>
      <p:ext uri="{BB962C8B-B14F-4D97-AF65-F5344CB8AC3E}">
        <p14:creationId xmlns:p14="http://schemas.microsoft.com/office/powerpoint/2010/main" val="111825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olledige (lichte) afbeelding">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0"/>
            <a:ext cx="12192000" cy="6857999"/>
          </a:xfrm>
          <a:solidFill>
            <a:srgbClr val="F6F6F6"/>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tx1"/>
                </a:solidFill>
                <a:latin typeface="+mj-lt"/>
                <a:ea typeface="+mj-ea"/>
                <a:cs typeface="+mj-cs"/>
              </a:defRPr>
            </a:lvl1pPr>
          </a:lstStyle>
          <a:p>
            <a:r>
              <a:rPr lang="nl-NL" noProof="0" dirty="0"/>
              <a:t>Klik om titel toe te voegen</a:t>
            </a:r>
            <a:endParaRPr lang="nl-NL" dirty="0"/>
          </a:p>
        </p:txBody>
      </p:sp>
    </p:spTree>
    <p:extLst>
      <p:ext uri="{BB962C8B-B14F-4D97-AF65-F5344CB8AC3E}">
        <p14:creationId xmlns:p14="http://schemas.microsoft.com/office/powerpoint/2010/main" val="34673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tx1"/>
                </a:solidFill>
                <a:latin typeface="+mj-lt"/>
                <a:ea typeface="+mj-ea"/>
                <a:cs typeface="+mj-cs"/>
              </a:defRPr>
            </a:lvl1pPr>
          </a:lstStyle>
          <a:p>
            <a:r>
              <a:rPr lang="nl-NL" noProof="0" dirty="0"/>
              <a:t>Klik om titel toe te voegen</a:t>
            </a:r>
            <a:endParaRPr lang="nl-NL" dirty="0"/>
          </a:p>
        </p:txBody>
      </p:sp>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1552574"/>
            <a:ext cx="12192000" cy="5305425"/>
          </a:xfrm>
          <a:solidFill>
            <a:srgbClr val="FFFFFF"/>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613395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6" name="Slide Number Placeholder 8">
            <a:extLst>
              <a:ext uri="{FF2B5EF4-FFF2-40B4-BE49-F238E27FC236}">
                <a16:creationId xmlns:a16="http://schemas.microsoft.com/office/drawing/2014/main" id="{C479E0EF-EB85-4F90-9B86-6B191D80EF9A}"/>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3076001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BC01F5B8-1C17-4016-A7AC-2ADE6662AD4E}"/>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4173539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indddia">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D25AF81-E920-41AF-A23F-2E5DAC1CD0AC}"/>
              </a:ext>
            </a:extLst>
          </p:cNvPr>
          <p:cNvSpPr>
            <a:spLocks noChangeAspect="1"/>
          </p:cNvSpPr>
          <p:nvPr userDrawn="1"/>
        </p:nvSpPr>
        <p:spPr bwMode="auto">
          <a:xfrm>
            <a:off x="517679" y="2538639"/>
            <a:ext cx="9388800" cy="2422615"/>
          </a:xfrm>
          <a:custGeom>
            <a:avLst/>
            <a:gdLst>
              <a:gd name="T0" fmla="*/ 2901 w 2958"/>
              <a:gd name="T1" fmla="*/ 0 h 760"/>
              <a:gd name="T2" fmla="*/ 57 w 2958"/>
              <a:gd name="T3" fmla="*/ 0 h 760"/>
              <a:gd name="T4" fmla="*/ 0 w 2958"/>
              <a:gd name="T5" fmla="*/ 56 h 760"/>
              <a:gd name="T6" fmla="*/ 0 w 2958"/>
              <a:gd name="T7" fmla="*/ 567 h 760"/>
              <a:gd name="T8" fmla="*/ 0 w 2958"/>
              <a:gd name="T9" fmla="*/ 760 h 760"/>
              <a:gd name="T10" fmla="*/ 195 w 2958"/>
              <a:gd name="T11" fmla="*/ 567 h 760"/>
              <a:gd name="T12" fmla="*/ 2901 w 2958"/>
              <a:gd name="T13" fmla="*/ 567 h 760"/>
              <a:gd name="T14" fmla="*/ 2958 w 2958"/>
              <a:gd name="T15" fmla="*/ 511 h 760"/>
              <a:gd name="T16" fmla="*/ 2958 w 2958"/>
              <a:gd name="T17" fmla="*/ 56 h 760"/>
              <a:gd name="T18" fmla="*/ 2901 w 2958"/>
              <a:gd name="T1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8" h="760">
                <a:moveTo>
                  <a:pt x="2901" y="0"/>
                </a:moveTo>
                <a:cubicBezTo>
                  <a:pt x="57" y="0"/>
                  <a:pt x="57" y="0"/>
                  <a:pt x="57" y="0"/>
                </a:cubicBezTo>
                <a:cubicBezTo>
                  <a:pt x="26" y="0"/>
                  <a:pt x="0" y="25"/>
                  <a:pt x="0" y="56"/>
                </a:cubicBezTo>
                <a:cubicBezTo>
                  <a:pt x="0" y="567"/>
                  <a:pt x="0" y="567"/>
                  <a:pt x="0" y="567"/>
                </a:cubicBezTo>
                <a:cubicBezTo>
                  <a:pt x="0" y="760"/>
                  <a:pt x="0" y="760"/>
                  <a:pt x="0" y="760"/>
                </a:cubicBezTo>
                <a:cubicBezTo>
                  <a:pt x="2" y="653"/>
                  <a:pt x="88" y="568"/>
                  <a:pt x="195" y="567"/>
                </a:cubicBezTo>
                <a:cubicBezTo>
                  <a:pt x="2901" y="567"/>
                  <a:pt x="2901" y="567"/>
                  <a:pt x="2901" y="567"/>
                </a:cubicBezTo>
                <a:cubicBezTo>
                  <a:pt x="2932" y="567"/>
                  <a:pt x="2958" y="542"/>
                  <a:pt x="2958" y="511"/>
                </a:cubicBezTo>
                <a:cubicBezTo>
                  <a:pt x="2958" y="56"/>
                  <a:pt x="2958" y="56"/>
                  <a:pt x="2958" y="56"/>
                </a:cubicBezTo>
                <a:cubicBezTo>
                  <a:pt x="2958" y="25"/>
                  <a:pt x="2932" y="0"/>
                  <a:pt x="2901" y="0"/>
                </a:cubicBezTo>
                <a:close/>
              </a:path>
            </a:pathLst>
          </a:custGeom>
          <a:solidFill>
            <a:srgbClr val="00AA7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tle 10">
            <a:extLst>
              <a:ext uri="{FF2B5EF4-FFF2-40B4-BE49-F238E27FC236}">
                <a16:creationId xmlns:a16="http://schemas.microsoft.com/office/drawing/2014/main" id="{6630A878-C630-4E1C-81A4-16D2B4918F59}"/>
              </a:ext>
            </a:extLst>
          </p:cNvPr>
          <p:cNvSpPr>
            <a:spLocks noGrp="1"/>
          </p:cNvSpPr>
          <p:nvPr>
            <p:ph type="title" hasCustomPrompt="1"/>
          </p:nvPr>
        </p:nvSpPr>
        <p:spPr>
          <a:xfrm>
            <a:off x="517680" y="2538639"/>
            <a:ext cx="9388800" cy="1803600"/>
          </a:xfrm>
          <a:prstGeom prst="rect">
            <a:avLst/>
          </a:prstGeom>
          <a:noFill/>
        </p:spPr>
        <p:txBody>
          <a:bodyPr lIns="774000"/>
          <a:lstStyle>
            <a:lvl1pPr>
              <a:defRPr sz="3600">
                <a:solidFill>
                  <a:schemeClr val="bg1"/>
                </a:solidFill>
              </a:defRPr>
            </a:lvl1pPr>
          </a:lstStyle>
          <a:p>
            <a:r>
              <a:rPr lang="nl-NL" noProof="0" dirty="0"/>
              <a:t>Klik om einddia titel toe te voegen</a:t>
            </a:r>
          </a:p>
        </p:txBody>
      </p:sp>
    </p:spTree>
    <p:extLst>
      <p:ext uri="{BB962C8B-B14F-4D97-AF65-F5344CB8AC3E}">
        <p14:creationId xmlns:p14="http://schemas.microsoft.com/office/powerpoint/2010/main" val="24280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471F6-1422-446A-B9AF-99237AB65FAD}"/>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4EB67FBE-361F-4866-83F7-D6840F93D3F3}"/>
              </a:ext>
            </a:extLst>
          </p:cNvPr>
          <p:cNvSpPr>
            <a:spLocks noGrp="1"/>
          </p:cNvSpPr>
          <p:nvPr>
            <p:ph type="body" sz="quarter" idx="11" hasCustomPrompt="1"/>
          </p:nvPr>
        </p:nvSpPr>
        <p:spPr>
          <a:xfrm>
            <a:off x="5305633" y="4583724"/>
            <a:ext cx="6391067" cy="949042"/>
          </a:xfrm>
          <a:effectLst/>
        </p:spPr>
        <p:txBody>
          <a:bodyPr lIns="360000">
            <a:noAutofit/>
          </a:bodyPr>
          <a:lstStyle>
            <a:lvl1pPr marL="0" indent="0">
              <a:lnSpc>
                <a:spcPct val="105000"/>
              </a:lnSpc>
              <a:buFont typeface="Arial" panose="020B0604020202020204" pitchFamily="34" charset="0"/>
              <a:buNone/>
              <a:defRPr sz="2400" spc="70" baseline="0">
                <a:solidFill>
                  <a:srgbClr val="4149A8"/>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lnSpc>
                <a:spcPct val="105000"/>
              </a:lnSpc>
              <a:buNone/>
              <a:defRPr spc="50" baseline="0">
                <a:solidFill>
                  <a:srgbClr val="4149A8"/>
                </a:solidFill>
              </a:defRPr>
            </a:lvl2pPr>
          </a:lstStyle>
          <a:p>
            <a:pPr lvl="0"/>
            <a:r>
              <a:rPr lang="nl-NL" noProof="0" dirty="0"/>
              <a:t>Naam van de spreker</a:t>
            </a:r>
          </a:p>
          <a:p>
            <a:pPr lvl="1"/>
            <a:r>
              <a:rPr lang="nl-NL" noProof="0" dirty="0"/>
              <a:t>Titel van de spreker</a:t>
            </a:r>
          </a:p>
        </p:txBody>
      </p:sp>
      <p:sp>
        <p:nvSpPr>
          <p:cNvPr id="9" name="Freeform: Shape 8">
            <a:extLst>
              <a:ext uri="{FF2B5EF4-FFF2-40B4-BE49-F238E27FC236}">
                <a16:creationId xmlns:a16="http://schemas.microsoft.com/office/drawing/2014/main" id="{BB764D7A-EA2F-401E-82B5-F07B1EF1F87F}"/>
              </a:ext>
            </a:extLst>
          </p:cNvPr>
          <p:cNvSpPr/>
          <p:nvPr userDrawn="1"/>
        </p:nvSpPr>
        <p:spPr>
          <a:xfrm>
            <a:off x="5305634" y="727865"/>
            <a:ext cx="6391066" cy="4084305"/>
          </a:xfrm>
          <a:custGeom>
            <a:avLst/>
            <a:gdLst>
              <a:gd name="connsiteX0" fmla="*/ 190509 w 6391066"/>
              <a:gd name="connsiteY0" fmla="*/ 0 h 4084305"/>
              <a:gd name="connsiteX1" fmla="*/ 6200557 w 6391066"/>
              <a:gd name="connsiteY1" fmla="*/ 0 h 4084305"/>
              <a:gd name="connsiteX2" fmla="*/ 6391066 w 6391066"/>
              <a:gd name="connsiteY2" fmla="*/ 190509 h 4084305"/>
              <a:gd name="connsiteX3" fmla="*/ 6391066 w 6391066"/>
              <a:gd name="connsiteY3" fmla="*/ 3281493 h 4084305"/>
              <a:gd name="connsiteX4" fmla="*/ 6200557 w 6391066"/>
              <a:gd name="connsiteY4" fmla="*/ 3472002 h 4084305"/>
              <a:gd name="connsiteX5" fmla="*/ 591934 w 6391066"/>
              <a:gd name="connsiteY5" fmla="*/ 3472002 h 4084305"/>
              <a:gd name="connsiteX6" fmla="*/ 495100 w 6391066"/>
              <a:gd name="connsiteY6" fmla="*/ 3482449 h 4084305"/>
              <a:gd name="connsiteX7" fmla="*/ 6 w 6391066"/>
              <a:gd name="connsiteY7" fmla="*/ 4084305 h 4084305"/>
              <a:gd name="connsiteX8" fmla="*/ 6 w 6391066"/>
              <a:gd name="connsiteY8" fmla="*/ 3469088 h 4084305"/>
              <a:gd name="connsiteX9" fmla="*/ 6 w 6391066"/>
              <a:gd name="connsiteY9" fmla="*/ 3301318 h 4084305"/>
              <a:gd name="connsiteX10" fmla="*/ 6 w 6391066"/>
              <a:gd name="connsiteY10" fmla="*/ 3281523 h 4084305"/>
              <a:gd name="connsiteX11" fmla="*/ 0 w 6391066"/>
              <a:gd name="connsiteY11" fmla="*/ 3281493 h 4084305"/>
              <a:gd name="connsiteX12" fmla="*/ 0 w 6391066"/>
              <a:gd name="connsiteY12" fmla="*/ 190509 h 4084305"/>
              <a:gd name="connsiteX13" fmla="*/ 190509 w 6391066"/>
              <a:gd name="connsiteY13" fmla="*/ 0 h 40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1066" h="4084305">
                <a:moveTo>
                  <a:pt x="190509" y="0"/>
                </a:moveTo>
                <a:lnTo>
                  <a:pt x="6200557" y="0"/>
                </a:lnTo>
                <a:cubicBezTo>
                  <a:pt x="6305772" y="0"/>
                  <a:pt x="6391066" y="85294"/>
                  <a:pt x="6391066" y="190509"/>
                </a:cubicBezTo>
                <a:lnTo>
                  <a:pt x="6391066" y="3281493"/>
                </a:lnTo>
                <a:cubicBezTo>
                  <a:pt x="6391066" y="3386708"/>
                  <a:pt x="6305772" y="3472002"/>
                  <a:pt x="6200557" y="3472002"/>
                </a:cubicBezTo>
                <a:lnTo>
                  <a:pt x="591934" y="3472002"/>
                </a:lnTo>
                <a:lnTo>
                  <a:pt x="495100" y="3482449"/>
                </a:lnTo>
                <a:cubicBezTo>
                  <a:pt x="215246" y="3541109"/>
                  <a:pt x="5561" y="3785861"/>
                  <a:pt x="6" y="4084305"/>
                </a:cubicBezTo>
                <a:cubicBezTo>
                  <a:pt x="6" y="4084305"/>
                  <a:pt x="6" y="4084305"/>
                  <a:pt x="6" y="3469088"/>
                </a:cubicBezTo>
                <a:cubicBezTo>
                  <a:pt x="6" y="3469088"/>
                  <a:pt x="6" y="3469088"/>
                  <a:pt x="6" y="3301318"/>
                </a:cubicBezTo>
                <a:lnTo>
                  <a:pt x="6" y="3281523"/>
                </a:lnTo>
                <a:lnTo>
                  <a:pt x="0" y="3281493"/>
                </a:lnTo>
                <a:lnTo>
                  <a:pt x="0" y="190509"/>
                </a:lnTo>
                <a:cubicBezTo>
                  <a:pt x="0" y="85294"/>
                  <a:pt x="85294" y="0"/>
                  <a:pt x="190509" y="0"/>
                </a:cubicBezTo>
                <a:close/>
              </a:path>
            </a:pathLst>
          </a:custGeom>
          <a:solidFill>
            <a:srgbClr val="00AA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le 3">
            <a:extLst>
              <a:ext uri="{FF2B5EF4-FFF2-40B4-BE49-F238E27FC236}">
                <a16:creationId xmlns:a16="http://schemas.microsoft.com/office/drawing/2014/main" id="{7256B702-F8F9-4C85-B624-20A9B1006CE6}"/>
              </a:ext>
            </a:extLst>
          </p:cNvPr>
          <p:cNvSpPr>
            <a:spLocks noGrp="1"/>
          </p:cNvSpPr>
          <p:nvPr>
            <p:ph type="title" hasCustomPrompt="1"/>
          </p:nvPr>
        </p:nvSpPr>
        <p:spPr>
          <a:xfrm>
            <a:off x="5305633" y="727865"/>
            <a:ext cx="6391066" cy="2209303"/>
          </a:xfrm>
          <a:prstGeom prst="rect">
            <a:avLst/>
          </a:prstGeom>
          <a:noFill/>
          <a:effectLst/>
        </p:spPr>
        <p:txBody>
          <a:bodyPr lIns="360000" tIns="360000" rIns="360000" bIns="180000" anchor="t" anchorCtr="0">
            <a:noAutofit/>
          </a:bodyPr>
          <a:lstStyle>
            <a:lvl1pPr>
              <a:defRPr sz="4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nl-NL" noProof="0" dirty="0"/>
              <a:t>Klik om presentatie titel toe te voegen</a:t>
            </a:r>
          </a:p>
        </p:txBody>
      </p:sp>
      <p:sp>
        <p:nvSpPr>
          <p:cNvPr id="15" name="Text Placeholder 6">
            <a:extLst>
              <a:ext uri="{FF2B5EF4-FFF2-40B4-BE49-F238E27FC236}">
                <a16:creationId xmlns:a16="http://schemas.microsoft.com/office/drawing/2014/main" id="{B95CF66A-1257-40CE-B03B-E625AFE45770}"/>
              </a:ext>
            </a:extLst>
          </p:cNvPr>
          <p:cNvSpPr>
            <a:spLocks noGrp="1"/>
          </p:cNvSpPr>
          <p:nvPr>
            <p:ph type="body" sz="quarter" idx="10" hasCustomPrompt="1"/>
          </p:nvPr>
        </p:nvSpPr>
        <p:spPr>
          <a:xfrm>
            <a:off x="5305703" y="2937168"/>
            <a:ext cx="6382777" cy="1135108"/>
          </a:xfrm>
          <a:effectLst/>
        </p:spPr>
        <p:txBody>
          <a:bodyPr lIns="360000" tIns="180000" rIns="360000" bIns="360000">
            <a:noAutofit/>
          </a:bodyPr>
          <a:lstStyle>
            <a:lvl1pPr marL="0" indent="0">
              <a:buFont typeface="Arial" panose="020B0604020202020204" pitchFamily="34" charset="0"/>
              <a:buNone/>
              <a:defRPr>
                <a:solidFill>
                  <a:schemeClr val="bg1"/>
                </a:solidFill>
              </a:defRPr>
            </a:lvl1pPr>
          </a:lstStyle>
          <a:p>
            <a:pPr>
              <a:lnSpc>
                <a:spcPct val="85000"/>
              </a:lnSpc>
            </a:pPr>
            <a:r>
              <a:rPr lang="nl-NL" sz="2000" dirty="0">
                <a:latin typeface="+mj-lt"/>
              </a:rPr>
              <a:t>Klik om subtitel toe te voegen</a:t>
            </a:r>
          </a:p>
        </p:txBody>
      </p:sp>
    </p:spTree>
    <p:extLst>
      <p:ext uri="{BB962C8B-B14F-4D97-AF65-F5344CB8AC3E}">
        <p14:creationId xmlns:p14="http://schemas.microsoft.com/office/powerpoint/2010/main" val="369858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5 punten)">
    <p:bg>
      <p:bgPr>
        <a:solidFill>
          <a:schemeClr val="bg1"/>
        </a:solid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22B807BE-FBFC-49BB-B146-8F7A0785DC8F}"/>
              </a:ext>
            </a:extLst>
          </p:cNvPr>
          <p:cNvSpPr>
            <a:spLocks noGrp="1"/>
          </p:cNvSpPr>
          <p:nvPr>
            <p:ph type="body" sz="quarter" idx="22" hasCustomPrompt="1"/>
          </p:nvPr>
        </p:nvSpPr>
        <p:spPr>
          <a:xfrm>
            <a:off x="503999" y="1573213"/>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8" name="Text Placeholder 27">
            <a:extLst>
              <a:ext uri="{FF2B5EF4-FFF2-40B4-BE49-F238E27FC236}">
                <a16:creationId xmlns:a16="http://schemas.microsoft.com/office/drawing/2014/main" id="{3DDD05F3-DA93-4926-A1C5-AD3A33F4BD14}"/>
              </a:ext>
            </a:extLst>
          </p:cNvPr>
          <p:cNvSpPr>
            <a:spLocks noGrp="1"/>
          </p:cNvSpPr>
          <p:nvPr>
            <p:ph type="body" sz="quarter" idx="23" hasCustomPrompt="1"/>
          </p:nvPr>
        </p:nvSpPr>
        <p:spPr>
          <a:xfrm>
            <a:off x="503999" y="5055003"/>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9" name="Text Placeholder 28">
            <a:extLst>
              <a:ext uri="{FF2B5EF4-FFF2-40B4-BE49-F238E27FC236}">
                <a16:creationId xmlns:a16="http://schemas.microsoft.com/office/drawing/2014/main" id="{EEF7BEDA-390B-4623-92AE-EB2C10FDB7D5}"/>
              </a:ext>
            </a:extLst>
          </p:cNvPr>
          <p:cNvSpPr>
            <a:spLocks noGrp="1"/>
          </p:cNvSpPr>
          <p:nvPr>
            <p:ph type="body" sz="quarter" idx="24" hasCustomPrompt="1"/>
          </p:nvPr>
        </p:nvSpPr>
        <p:spPr>
          <a:xfrm>
            <a:off x="503999" y="4184556"/>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30" name="Text Placeholder 29">
            <a:extLst>
              <a:ext uri="{FF2B5EF4-FFF2-40B4-BE49-F238E27FC236}">
                <a16:creationId xmlns:a16="http://schemas.microsoft.com/office/drawing/2014/main" id="{EF1602D4-F4D0-40C3-91BD-251A0C1607EE}"/>
              </a:ext>
            </a:extLst>
          </p:cNvPr>
          <p:cNvSpPr>
            <a:spLocks noGrp="1"/>
          </p:cNvSpPr>
          <p:nvPr>
            <p:ph type="body" sz="quarter" idx="25" hasCustomPrompt="1"/>
          </p:nvPr>
        </p:nvSpPr>
        <p:spPr>
          <a:xfrm>
            <a:off x="503999" y="3314109"/>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31" name="Text Placeholder 30">
            <a:extLst>
              <a:ext uri="{FF2B5EF4-FFF2-40B4-BE49-F238E27FC236}">
                <a16:creationId xmlns:a16="http://schemas.microsoft.com/office/drawing/2014/main" id="{0D1DC769-F26D-4F97-BA62-328D9E4DA1F0}"/>
              </a:ext>
            </a:extLst>
          </p:cNvPr>
          <p:cNvSpPr>
            <a:spLocks noGrp="1"/>
          </p:cNvSpPr>
          <p:nvPr>
            <p:ph type="body" sz="quarter" idx="26" hasCustomPrompt="1"/>
          </p:nvPr>
        </p:nvSpPr>
        <p:spPr>
          <a:xfrm>
            <a:off x="503999" y="2443661"/>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 name="Title 1">
            <a:extLst>
              <a:ext uri="{FF2B5EF4-FFF2-40B4-BE49-F238E27FC236}">
                <a16:creationId xmlns:a16="http://schemas.microsoft.com/office/drawing/2014/main" id="{5145E0E2-6894-4266-81F5-0E6B7E2E6C9E}"/>
              </a:ext>
            </a:extLst>
          </p:cNvPr>
          <p:cNvSpPr>
            <a:spLocks noGrp="1"/>
          </p:cNvSpPr>
          <p:nvPr>
            <p:ph type="title" hasCustomPrompt="1"/>
          </p:nvPr>
        </p:nvSpPr>
        <p:spPr/>
        <p:txBody>
          <a:bodyPr/>
          <a:lstStyle>
            <a:lvl1pPr>
              <a:defRPr/>
            </a:lvl1pPr>
          </a:lstStyle>
          <a:p>
            <a:r>
              <a:rPr lang="nl-NL" noProof="0" dirty="0"/>
              <a:t>Klik om titel toe te voegen</a:t>
            </a:r>
            <a:endParaRPr lang="en-GB" dirty="0"/>
          </a:p>
        </p:txBody>
      </p:sp>
      <p:sp>
        <p:nvSpPr>
          <p:cNvPr id="4" name="Slide Number Placeholder 3">
            <a:extLst>
              <a:ext uri="{FF2B5EF4-FFF2-40B4-BE49-F238E27FC236}">
                <a16:creationId xmlns:a16="http://schemas.microsoft.com/office/drawing/2014/main" id="{C831C868-284D-43D9-BB69-60C6FBF803D2}"/>
              </a:ext>
            </a:extLst>
          </p:cNvPr>
          <p:cNvSpPr>
            <a:spLocks noGrp="1"/>
          </p:cNvSpPr>
          <p:nvPr>
            <p:ph type="sldNum" sz="quarter" idx="11"/>
          </p:nvPr>
        </p:nvSpPr>
        <p:spPr/>
        <p:txBody>
          <a:bodyPr/>
          <a:lstStyle/>
          <a:p>
            <a:pPr algn="l"/>
            <a:fld id="{AAE150CC-0EC0-4677-818F-64AFD6E91A3B}" type="slidenum">
              <a:rPr lang="nl-NL" smtClean="0"/>
              <a:pPr algn="l"/>
              <a:t>‹nr.›</a:t>
            </a:fld>
            <a:endParaRPr lang="nl-NL" dirty="0"/>
          </a:p>
        </p:txBody>
      </p:sp>
      <p:sp>
        <p:nvSpPr>
          <p:cNvPr id="22" name="Text Placeholder 21">
            <a:extLst>
              <a:ext uri="{FF2B5EF4-FFF2-40B4-BE49-F238E27FC236}">
                <a16:creationId xmlns:a16="http://schemas.microsoft.com/office/drawing/2014/main" id="{E949F807-281A-4235-9474-BC4C085BF0F2}"/>
              </a:ext>
            </a:extLst>
          </p:cNvPr>
          <p:cNvSpPr>
            <a:spLocks noGrp="1"/>
          </p:cNvSpPr>
          <p:nvPr>
            <p:ph type="body" sz="quarter" idx="12" hasCustomPrompt="1"/>
          </p:nvPr>
        </p:nvSpPr>
        <p:spPr>
          <a:xfrm>
            <a:off x="503999"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3" name="Text Placeholder 21">
            <a:extLst>
              <a:ext uri="{FF2B5EF4-FFF2-40B4-BE49-F238E27FC236}">
                <a16:creationId xmlns:a16="http://schemas.microsoft.com/office/drawing/2014/main" id="{42EE570B-FB4D-4A08-A3F6-1C882597C779}"/>
              </a:ext>
            </a:extLst>
          </p:cNvPr>
          <p:cNvSpPr>
            <a:spLocks noGrp="1"/>
          </p:cNvSpPr>
          <p:nvPr>
            <p:ph type="body" sz="quarter" idx="13" hasCustomPrompt="1"/>
          </p:nvPr>
        </p:nvSpPr>
        <p:spPr>
          <a:xfrm>
            <a:off x="503999"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4" name="Text Placeholder 21">
            <a:extLst>
              <a:ext uri="{FF2B5EF4-FFF2-40B4-BE49-F238E27FC236}">
                <a16:creationId xmlns:a16="http://schemas.microsoft.com/office/drawing/2014/main" id="{35A93E96-5F4A-48DF-81AA-741DFC41C515}"/>
              </a:ext>
            </a:extLst>
          </p:cNvPr>
          <p:cNvSpPr>
            <a:spLocks noGrp="1"/>
          </p:cNvSpPr>
          <p:nvPr>
            <p:ph type="body" sz="quarter" idx="14" hasCustomPrompt="1"/>
          </p:nvPr>
        </p:nvSpPr>
        <p:spPr>
          <a:xfrm>
            <a:off x="503999"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5" name="Text Placeholder 21">
            <a:extLst>
              <a:ext uri="{FF2B5EF4-FFF2-40B4-BE49-F238E27FC236}">
                <a16:creationId xmlns:a16="http://schemas.microsoft.com/office/drawing/2014/main" id="{484B6DE0-36FC-4B87-A4A4-1DD0438DECA7}"/>
              </a:ext>
            </a:extLst>
          </p:cNvPr>
          <p:cNvSpPr>
            <a:spLocks noGrp="1"/>
          </p:cNvSpPr>
          <p:nvPr>
            <p:ph type="body" sz="quarter" idx="15" hasCustomPrompt="1"/>
          </p:nvPr>
        </p:nvSpPr>
        <p:spPr>
          <a:xfrm>
            <a:off x="503999"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6" name="Text Placeholder 21">
            <a:extLst>
              <a:ext uri="{FF2B5EF4-FFF2-40B4-BE49-F238E27FC236}">
                <a16:creationId xmlns:a16="http://schemas.microsoft.com/office/drawing/2014/main" id="{A43880E1-973D-4FF0-A438-A02D1874946E}"/>
              </a:ext>
            </a:extLst>
          </p:cNvPr>
          <p:cNvSpPr>
            <a:spLocks noGrp="1"/>
          </p:cNvSpPr>
          <p:nvPr>
            <p:ph type="body" sz="quarter" idx="16" hasCustomPrompt="1"/>
          </p:nvPr>
        </p:nvSpPr>
        <p:spPr>
          <a:xfrm>
            <a:off x="503999"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Tree>
    <p:extLst>
      <p:ext uri="{BB962C8B-B14F-4D97-AF65-F5344CB8AC3E}">
        <p14:creationId xmlns:p14="http://schemas.microsoft.com/office/powerpoint/2010/main" val="309829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0 punten)">
    <p:bg>
      <p:bgPr>
        <a:solidFill>
          <a:schemeClr val="bg1"/>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BBA2BC13-769E-4A5B-94C7-24BDAA158188}"/>
              </a:ext>
            </a:extLst>
          </p:cNvPr>
          <p:cNvSpPr>
            <a:spLocks noGrp="1"/>
          </p:cNvSpPr>
          <p:nvPr>
            <p:ph type="body" sz="quarter" idx="22" hasCustomPrompt="1"/>
          </p:nvPr>
        </p:nvSpPr>
        <p:spPr>
          <a:xfrm>
            <a:off x="503999" y="157321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4" name="Text Placeholder 53">
            <a:extLst>
              <a:ext uri="{FF2B5EF4-FFF2-40B4-BE49-F238E27FC236}">
                <a16:creationId xmlns:a16="http://schemas.microsoft.com/office/drawing/2014/main" id="{016BECD2-A9DC-450D-9E4E-C97B1145484E}"/>
              </a:ext>
            </a:extLst>
          </p:cNvPr>
          <p:cNvSpPr>
            <a:spLocks noGrp="1"/>
          </p:cNvSpPr>
          <p:nvPr>
            <p:ph type="body" sz="quarter" idx="23" hasCustomPrompt="1"/>
          </p:nvPr>
        </p:nvSpPr>
        <p:spPr>
          <a:xfrm>
            <a:off x="503999" y="505500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5" name="Text Placeholder 54">
            <a:extLst>
              <a:ext uri="{FF2B5EF4-FFF2-40B4-BE49-F238E27FC236}">
                <a16:creationId xmlns:a16="http://schemas.microsoft.com/office/drawing/2014/main" id="{7C6D2941-AE4B-4907-B358-A334A79EB555}"/>
              </a:ext>
            </a:extLst>
          </p:cNvPr>
          <p:cNvSpPr>
            <a:spLocks noGrp="1"/>
          </p:cNvSpPr>
          <p:nvPr>
            <p:ph type="body" sz="quarter" idx="24" hasCustomPrompt="1"/>
          </p:nvPr>
        </p:nvSpPr>
        <p:spPr>
          <a:xfrm>
            <a:off x="503999" y="4184556"/>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6" name="Text Placeholder 55">
            <a:extLst>
              <a:ext uri="{FF2B5EF4-FFF2-40B4-BE49-F238E27FC236}">
                <a16:creationId xmlns:a16="http://schemas.microsoft.com/office/drawing/2014/main" id="{D56F1FA0-E40F-4093-8AF8-3B0FDB2FFE5D}"/>
              </a:ext>
            </a:extLst>
          </p:cNvPr>
          <p:cNvSpPr>
            <a:spLocks noGrp="1"/>
          </p:cNvSpPr>
          <p:nvPr>
            <p:ph type="body" sz="quarter" idx="25" hasCustomPrompt="1"/>
          </p:nvPr>
        </p:nvSpPr>
        <p:spPr>
          <a:xfrm>
            <a:off x="503999" y="3314109"/>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7" name="Text Placeholder 56">
            <a:extLst>
              <a:ext uri="{FF2B5EF4-FFF2-40B4-BE49-F238E27FC236}">
                <a16:creationId xmlns:a16="http://schemas.microsoft.com/office/drawing/2014/main" id="{1A018303-C2FD-4D78-970A-F792883FCE80}"/>
              </a:ext>
            </a:extLst>
          </p:cNvPr>
          <p:cNvSpPr>
            <a:spLocks noGrp="1"/>
          </p:cNvSpPr>
          <p:nvPr>
            <p:ph type="body" sz="quarter" idx="26" hasCustomPrompt="1"/>
          </p:nvPr>
        </p:nvSpPr>
        <p:spPr>
          <a:xfrm>
            <a:off x="503999" y="2443661"/>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8" name="Text Placeholder 57">
            <a:extLst>
              <a:ext uri="{FF2B5EF4-FFF2-40B4-BE49-F238E27FC236}">
                <a16:creationId xmlns:a16="http://schemas.microsoft.com/office/drawing/2014/main" id="{F120724A-9A72-48E5-B89A-77F98A77C525}"/>
              </a:ext>
            </a:extLst>
          </p:cNvPr>
          <p:cNvSpPr>
            <a:spLocks noGrp="1"/>
          </p:cNvSpPr>
          <p:nvPr>
            <p:ph type="body" sz="quarter" idx="27" hasCustomPrompt="1"/>
          </p:nvPr>
        </p:nvSpPr>
        <p:spPr>
          <a:xfrm>
            <a:off x="6289198" y="157321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9" name="Text Placeholder 58">
            <a:extLst>
              <a:ext uri="{FF2B5EF4-FFF2-40B4-BE49-F238E27FC236}">
                <a16:creationId xmlns:a16="http://schemas.microsoft.com/office/drawing/2014/main" id="{74824CB3-D07A-4C11-92A4-65F82D01E043}"/>
              </a:ext>
            </a:extLst>
          </p:cNvPr>
          <p:cNvSpPr>
            <a:spLocks noGrp="1"/>
          </p:cNvSpPr>
          <p:nvPr>
            <p:ph type="body" sz="quarter" idx="28" hasCustomPrompt="1"/>
          </p:nvPr>
        </p:nvSpPr>
        <p:spPr>
          <a:xfrm>
            <a:off x="6289198" y="505500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0" name="Text Placeholder 59">
            <a:extLst>
              <a:ext uri="{FF2B5EF4-FFF2-40B4-BE49-F238E27FC236}">
                <a16:creationId xmlns:a16="http://schemas.microsoft.com/office/drawing/2014/main" id="{2882D68B-E49B-4921-90A2-48FFE95E170A}"/>
              </a:ext>
            </a:extLst>
          </p:cNvPr>
          <p:cNvSpPr>
            <a:spLocks noGrp="1"/>
          </p:cNvSpPr>
          <p:nvPr>
            <p:ph type="body" sz="quarter" idx="29" hasCustomPrompt="1"/>
          </p:nvPr>
        </p:nvSpPr>
        <p:spPr>
          <a:xfrm>
            <a:off x="6289198" y="4184556"/>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1" name="Text Placeholder 60">
            <a:extLst>
              <a:ext uri="{FF2B5EF4-FFF2-40B4-BE49-F238E27FC236}">
                <a16:creationId xmlns:a16="http://schemas.microsoft.com/office/drawing/2014/main" id="{EEC3DE27-02E3-44F5-BC38-BF04D8D73C1C}"/>
              </a:ext>
            </a:extLst>
          </p:cNvPr>
          <p:cNvSpPr>
            <a:spLocks noGrp="1"/>
          </p:cNvSpPr>
          <p:nvPr>
            <p:ph type="body" sz="quarter" idx="30" hasCustomPrompt="1"/>
          </p:nvPr>
        </p:nvSpPr>
        <p:spPr>
          <a:xfrm>
            <a:off x="6289198" y="3314109"/>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2" name="Text Placeholder 61">
            <a:extLst>
              <a:ext uri="{FF2B5EF4-FFF2-40B4-BE49-F238E27FC236}">
                <a16:creationId xmlns:a16="http://schemas.microsoft.com/office/drawing/2014/main" id="{274C4BEC-325B-46D2-A8E7-D4F1BF3E04FE}"/>
              </a:ext>
            </a:extLst>
          </p:cNvPr>
          <p:cNvSpPr>
            <a:spLocks noGrp="1"/>
          </p:cNvSpPr>
          <p:nvPr>
            <p:ph type="body" sz="quarter" idx="31" hasCustomPrompt="1"/>
          </p:nvPr>
        </p:nvSpPr>
        <p:spPr>
          <a:xfrm>
            <a:off x="6289198" y="2443661"/>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 name="Title 1">
            <a:extLst>
              <a:ext uri="{FF2B5EF4-FFF2-40B4-BE49-F238E27FC236}">
                <a16:creationId xmlns:a16="http://schemas.microsoft.com/office/drawing/2014/main" id="{4CBF98FB-7168-4CEB-A4FC-497861F6AAC8}"/>
              </a:ext>
            </a:extLst>
          </p:cNvPr>
          <p:cNvSpPr>
            <a:spLocks noGrp="1"/>
          </p:cNvSpPr>
          <p:nvPr>
            <p:ph type="title" hasCustomPrompt="1"/>
          </p:nvPr>
        </p:nvSpPr>
        <p:spPr/>
        <p:txBody>
          <a:bodyPr/>
          <a:lstStyle>
            <a:lvl1pPr>
              <a:defRPr/>
            </a:lvl1pPr>
          </a:lstStyle>
          <a:p>
            <a:r>
              <a:rPr lang="nl-NL" noProof="0" dirty="0"/>
              <a:t>Klik om titel toe te voegen</a:t>
            </a:r>
            <a:endParaRPr lang="en-GB" dirty="0"/>
          </a:p>
        </p:txBody>
      </p:sp>
      <p:sp>
        <p:nvSpPr>
          <p:cNvPr id="4" name="Slide Number Placeholder 3">
            <a:extLst>
              <a:ext uri="{FF2B5EF4-FFF2-40B4-BE49-F238E27FC236}">
                <a16:creationId xmlns:a16="http://schemas.microsoft.com/office/drawing/2014/main" id="{3705B018-BD2B-4DEE-BA93-F5A5A3DBF4A8}"/>
              </a:ext>
            </a:extLst>
          </p:cNvPr>
          <p:cNvSpPr>
            <a:spLocks noGrp="1"/>
          </p:cNvSpPr>
          <p:nvPr>
            <p:ph type="sldNum" sz="quarter" idx="11"/>
          </p:nvPr>
        </p:nvSpPr>
        <p:spPr/>
        <p:txBody>
          <a:bodyPr/>
          <a:lstStyle/>
          <a:p>
            <a:pPr algn="l"/>
            <a:fld id="{AAE150CC-0EC0-4677-818F-64AFD6E91A3B}" type="slidenum">
              <a:rPr lang="nl-NL" smtClean="0"/>
              <a:pPr algn="l"/>
              <a:t>‹nr.›</a:t>
            </a:fld>
            <a:endParaRPr lang="nl-NL" dirty="0"/>
          </a:p>
        </p:txBody>
      </p:sp>
      <p:sp>
        <p:nvSpPr>
          <p:cNvPr id="36" name="Text Placeholder 21">
            <a:extLst>
              <a:ext uri="{FF2B5EF4-FFF2-40B4-BE49-F238E27FC236}">
                <a16:creationId xmlns:a16="http://schemas.microsoft.com/office/drawing/2014/main" id="{12550BF0-EC90-4511-BF54-CA1685C214BF}"/>
              </a:ext>
            </a:extLst>
          </p:cNvPr>
          <p:cNvSpPr>
            <a:spLocks noGrp="1"/>
          </p:cNvSpPr>
          <p:nvPr userDrawn="1">
            <p:ph type="body" sz="quarter" idx="12" hasCustomPrompt="1"/>
          </p:nvPr>
        </p:nvSpPr>
        <p:spPr>
          <a:xfrm>
            <a:off x="503999"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7" name="Text Placeholder 21">
            <a:extLst>
              <a:ext uri="{FF2B5EF4-FFF2-40B4-BE49-F238E27FC236}">
                <a16:creationId xmlns:a16="http://schemas.microsoft.com/office/drawing/2014/main" id="{1E7A2249-89CD-4187-8BF9-1D96DA3B74E6}"/>
              </a:ext>
            </a:extLst>
          </p:cNvPr>
          <p:cNvSpPr>
            <a:spLocks noGrp="1"/>
          </p:cNvSpPr>
          <p:nvPr userDrawn="1">
            <p:ph type="body" sz="quarter" idx="13" hasCustomPrompt="1"/>
          </p:nvPr>
        </p:nvSpPr>
        <p:spPr>
          <a:xfrm>
            <a:off x="503999"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8" name="Text Placeholder 21">
            <a:extLst>
              <a:ext uri="{FF2B5EF4-FFF2-40B4-BE49-F238E27FC236}">
                <a16:creationId xmlns:a16="http://schemas.microsoft.com/office/drawing/2014/main" id="{89FC1C49-168C-4D3A-9DFF-21ACF33BDDFB}"/>
              </a:ext>
            </a:extLst>
          </p:cNvPr>
          <p:cNvSpPr>
            <a:spLocks noGrp="1"/>
          </p:cNvSpPr>
          <p:nvPr userDrawn="1">
            <p:ph type="body" sz="quarter" idx="14" hasCustomPrompt="1"/>
          </p:nvPr>
        </p:nvSpPr>
        <p:spPr>
          <a:xfrm>
            <a:off x="503999"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9" name="Text Placeholder 21">
            <a:extLst>
              <a:ext uri="{FF2B5EF4-FFF2-40B4-BE49-F238E27FC236}">
                <a16:creationId xmlns:a16="http://schemas.microsoft.com/office/drawing/2014/main" id="{51FDD95A-E664-477C-AE54-656D9D7D812A}"/>
              </a:ext>
            </a:extLst>
          </p:cNvPr>
          <p:cNvSpPr>
            <a:spLocks noGrp="1"/>
          </p:cNvSpPr>
          <p:nvPr userDrawn="1">
            <p:ph type="body" sz="quarter" idx="15" hasCustomPrompt="1"/>
          </p:nvPr>
        </p:nvSpPr>
        <p:spPr>
          <a:xfrm>
            <a:off x="503999"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0" name="Text Placeholder 21">
            <a:extLst>
              <a:ext uri="{FF2B5EF4-FFF2-40B4-BE49-F238E27FC236}">
                <a16:creationId xmlns:a16="http://schemas.microsoft.com/office/drawing/2014/main" id="{AD127605-3038-407F-8F0B-532FDD333BCB}"/>
              </a:ext>
            </a:extLst>
          </p:cNvPr>
          <p:cNvSpPr>
            <a:spLocks noGrp="1"/>
          </p:cNvSpPr>
          <p:nvPr userDrawn="1">
            <p:ph type="body" sz="quarter" idx="16" hasCustomPrompt="1"/>
          </p:nvPr>
        </p:nvSpPr>
        <p:spPr>
          <a:xfrm>
            <a:off x="503999"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3" name="Text Placeholder 21">
            <a:extLst>
              <a:ext uri="{FF2B5EF4-FFF2-40B4-BE49-F238E27FC236}">
                <a16:creationId xmlns:a16="http://schemas.microsoft.com/office/drawing/2014/main" id="{67AEEBAA-3313-4B39-886E-0E16DDFEED35}"/>
              </a:ext>
            </a:extLst>
          </p:cNvPr>
          <p:cNvSpPr>
            <a:spLocks noGrp="1"/>
          </p:cNvSpPr>
          <p:nvPr>
            <p:ph type="body" sz="quarter" idx="17" hasCustomPrompt="1"/>
          </p:nvPr>
        </p:nvSpPr>
        <p:spPr>
          <a:xfrm>
            <a:off x="6289198"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4" name="Text Placeholder 21">
            <a:extLst>
              <a:ext uri="{FF2B5EF4-FFF2-40B4-BE49-F238E27FC236}">
                <a16:creationId xmlns:a16="http://schemas.microsoft.com/office/drawing/2014/main" id="{7F9DB6E4-BAEA-44F3-BF10-CCDA9F093DE9}"/>
              </a:ext>
            </a:extLst>
          </p:cNvPr>
          <p:cNvSpPr>
            <a:spLocks noGrp="1"/>
          </p:cNvSpPr>
          <p:nvPr>
            <p:ph type="body" sz="quarter" idx="18" hasCustomPrompt="1"/>
          </p:nvPr>
        </p:nvSpPr>
        <p:spPr>
          <a:xfrm>
            <a:off x="6289198"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5" name="Text Placeholder 21">
            <a:extLst>
              <a:ext uri="{FF2B5EF4-FFF2-40B4-BE49-F238E27FC236}">
                <a16:creationId xmlns:a16="http://schemas.microsoft.com/office/drawing/2014/main" id="{1C0FC3FC-80F6-4638-AF17-CA092257EB06}"/>
              </a:ext>
            </a:extLst>
          </p:cNvPr>
          <p:cNvSpPr>
            <a:spLocks noGrp="1"/>
          </p:cNvSpPr>
          <p:nvPr>
            <p:ph type="body" sz="quarter" idx="19" hasCustomPrompt="1"/>
          </p:nvPr>
        </p:nvSpPr>
        <p:spPr>
          <a:xfrm>
            <a:off x="6289198"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6" name="Text Placeholder 21">
            <a:extLst>
              <a:ext uri="{FF2B5EF4-FFF2-40B4-BE49-F238E27FC236}">
                <a16:creationId xmlns:a16="http://schemas.microsoft.com/office/drawing/2014/main" id="{20AED879-0216-42E8-8C58-5321552A972D}"/>
              </a:ext>
            </a:extLst>
          </p:cNvPr>
          <p:cNvSpPr>
            <a:spLocks noGrp="1"/>
          </p:cNvSpPr>
          <p:nvPr>
            <p:ph type="body" sz="quarter" idx="20" hasCustomPrompt="1"/>
          </p:nvPr>
        </p:nvSpPr>
        <p:spPr>
          <a:xfrm>
            <a:off x="6289198"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7" name="Text Placeholder 21">
            <a:extLst>
              <a:ext uri="{FF2B5EF4-FFF2-40B4-BE49-F238E27FC236}">
                <a16:creationId xmlns:a16="http://schemas.microsoft.com/office/drawing/2014/main" id="{4BBC7261-14F7-40E5-9CD3-4B7AA482CAE0}"/>
              </a:ext>
            </a:extLst>
          </p:cNvPr>
          <p:cNvSpPr>
            <a:spLocks noGrp="1"/>
          </p:cNvSpPr>
          <p:nvPr>
            <p:ph type="body" sz="quarter" idx="21" hasCustomPrompt="1"/>
          </p:nvPr>
        </p:nvSpPr>
        <p:spPr>
          <a:xfrm>
            <a:off x="6289198"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Tree>
    <p:extLst>
      <p:ext uri="{BB962C8B-B14F-4D97-AF65-F5344CB8AC3E}">
        <p14:creationId xmlns:p14="http://schemas.microsoft.com/office/powerpoint/2010/main" val="273992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9" name="Slide Number Placeholder 8">
            <a:extLst>
              <a:ext uri="{FF2B5EF4-FFF2-40B4-BE49-F238E27FC236}">
                <a16:creationId xmlns:a16="http://schemas.microsoft.com/office/drawing/2014/main" id="{4E4AFDE2-3276-45C5-9C63-3BB560ED9ED3}"/>
              </a:ext>
            </a:extLst>
          </p:cNvPr>
          <p:cNvSpPr>
            <a:spLocks noGrp="1"/>
          </p:cNvSpPr>
          <p:nvPr>
            <p:ph type="sldNum" sz="quarter" idx="11"/>
          </p:nvPr>
        </p:nvSpPr>
        <p:spPr/>
        <p:txBody>
          <a:bodyPr/>
          <a:lstStyle>
            <a:lvl1pPr algn="l">
              <a:defRPr/>
            </a:lvl1pPr>
          </a:lstStyle>
          <a:p>
            <a:fld id="{AAE150CC-0EC0-4677-818F-64AFD6E91A3B}" type="slidenum">
              <a:rPr lang="nl-NL" smtClean="0"/>
              <a:pPr/>
              <a:t>‹nr.›</a:t>
            </a:fld>
            <a:endParaRPr lang="nl-NL" dirty="0"/>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11185200" cy="4417200"/>
          </a:xfrm>
        </p:spPr>
        <p:txBody>
          <a:bodyPr/>
          <a:lstStyle>
            <a:lvl1pPr>
              <a:defRPr>
                <a:solidFill>
                  <a:srgbClr val="393A3C"/>
                </a:solidFill>
              </a:defRPr>
            </a:lvl1pPr>
            <a:lvl2pPr>
              <a:defRPr>
                <a:solidFill>
                  <a:srgbClr val="393A3C"/>
                </a:solidFill>
              </a:defRPr>
            </a:lvl2pPr>
            <a:lvl3pPr>
              <a:defRPr>
                <a:solidFill>
                  <a:srgbClr val="393A3C"/>
                </a:solidFill>
              </a:defRPr>
            </a:lvl3pPr>
            <a:lvl4pPr>
              <a:defRPr>
                <a:solidFill>
                  <a:srgbClr val="393A3C"/>
                </a:solidFill>
              </a:defRPr>
            </a:lvl4pPr>
            <a:lvl5pPr>
              <a:defRPr>
                <a:solidFill>
                  <a:srgbClr val="393A3C"/>
                </a:solidFill>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150366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2-koloms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15940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et 2-koloms inhoud + toelichting">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239784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et 2-koloms inhoud Grijs">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426248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et 3-koloms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3526528"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              </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4331998" y="1562400"/>
            <a:ext cx="35280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9" name="Content Placeholder 10">
            <a:extLst>
              <a:ext uri="{FF2B5EF4-FFF2-40B4-BE49-F238E27FC236}">
                <a16:creationId xmlns:a16="http://schemas.microsoft.com/office/drawing/2014/main" id="{5859ACC4-CF68-415A-9DC0-ADB76DB19348}"/>
              </a:ext>
            </a:extLst>
          </p:cNvPr>
          <p:cNvSpPr>
            <a:spLocks noGrp="1"/>
          </p:cNvSpPr>
          <p:nvPr>
            <p:ph sz="quarter" idx="15" hasCustomPrompt="1"/>
          </p:nvPr>
        </p:nvSpPr>
        <p:spPr>
          <a:xfrm>
            <a:off x="8161469" y="1562400"/>
            <a:ext cx="3526531"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279514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D3F6A-FDF3-40CB-BF19-26276C3D5405}"/>
              </a:ext>
            </a:extLst>
          </p:cNvPr>
          <p:cNvSpPr>
            <a:spLocks noGrp="1"/>
          </p:cNvSpPr>
          <p:nvPr>
            <p:ph type="body" idx="1"/>
          </p:nvPr>
        </p:nvSpPr>
        <p:spPr>
          <a:xfrm>
            <a:off x="503999" y="1561762"/>
            <a:ext cx="11183997" cy="4415915"/>
          </a:xfrm>
          <a:prstGeom prst="rect">
            <a:avLst/>
          </a:prstGeom>
        </p:spPr>
        <p:txBody>
          <a:bodyPr vert="horz" lIns="0" tIns="0" rIns="0" bIns="0" rtlCol="0">
            <a:noAutofit/>
          </a:body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6" name="Slide Number Placeholder 5">
            <a:extLst>
              <a:ext uri="{FF2B5EF4-FFF2-40B4-BE49-F238E27FC236}">
                <a16:creationId xmlns:a16="http://schemas.microsoft.com/office/drawing/2014/main" id="{22E125DE-22FE-4EFA-A03D-0DD1F1C49461}"/>
              </a:ext>
            </a:extLst>
          </p:cNvPr>
          <p:cNvSpPr>
            <a:spLocks noGrp="1"/>
          </p:cNvSpPr>
          <p:nvPr>
            <p:ph type="sldNum" sz="quarter" idx="4"/>
          </p:nvPr>
        </p:nvSpPr>
        <p:spPr>
          <a:xfrm>
            <a:off x="503999" y="6461967"/>
            <a:ext cx="318326" cy="153888"/>
          </a:xfrm>
          <a:prstGeom prst="rect">
            <a:avLst/>
          </a:prstGeom>
        </p:spPr>
        <p:txBody>
          <a:bodyPr vert="horz" wrap="square" lIns="0" tIns="0" rIns="0" bIns="0" rtlCol="0" anchor="ctr">
            <a:spAutoFit/>
          </a:bodyPr>
          <a:lstStyle>
            <a:lvl1pPr algn="r">
              <a:defRPr sz="1000">
                <a:solidFill>
                  <a:schemeClr val="tx1"/>
                </a:solidFill>
              </a:defRPr>
            </a:lvl1pPr>
          </a:lstStyle>
          <a:p>
            <a:pPr algn="l"/>
            <a:fld id="{AAE150CC-0EC0-4677-818F-64AFD6E91A3B}" type="slidenum">
              <a:rPr lang="nl-NL" smtClean="0"/>
              <a:pPr algn="l"/>
              <a:t>‹nr.›</a:t>
            </a:fld>
            <a:endParaRPr lang="nl-NL" dirty="0"/>
          </a:p>
        </p:txBody>
      </p:sp>
      <p:sp>
        <p:nvSpPr>
          <p:cNvPr id="19" name="Title Placeholder 18">
            <a:extLst>
              <a:ext uri="{FF2B5EF4-FFF2-40B4-BE49-F238E27FC236}">
                <a16:creationId xmlns:a16="http://schemas.microsoft.com/office/drawing/2014/main" id="{A03D9F2E-3316-4898-BD21-9B1305C2E645}"/>
              </a:ext>
            </a:extLst>
          </p:cNvPr>
          <p:cNvSpPr>
            <a:spLocks noGrp="1"/>
          </p:cNvSpPr>
          <p:nvPr>
            <p:ph type="title"/>
          </p:nvPr>
        </p:nvSpPr>
        <p:spPr>
          <a:xfrm>
            <a:off x="503999" y="254794"/>
            <a:ext cx="11185200" cy="1044000"/>
          </a:xfrm>
          <a:prstGeom prst="rect">
            <a:avLst/>
          </a:prstGeom>
          <a:noFill/>
        </p:spPr>
        <p:txBody>
          <a:bodyPr vert="horz" wrap="square" lIns="0" tIns="0" rIns="0" bIns="0" rtlCol="0" anchor="ctr" anchorCtr="0">
            <a:noAutofit/>
          </a:bodyPr>
          <a:lstStyle/>
          <a:p>
            <a:r>
              <a:rPr lang="nl-NL" noProof="0" dirty="0"/>
              <a:t>Klik om titel toe te voegen</a:t>
            </a:r>
          </a:p>
        </p:txBody>
      </p:sp>
    </p:spTree>
    <p:extLst>
      <p:ext uri="{BB962C8B-B14F-4D97-AF65-F5344CB8AC3E}">
        <p14:creationId xmlns:p14="http://schemas.microsoft.com/office/powerpoint/2010/main" val="3924255131"/>
      </p:ext>
    </p:extLst>
  </p:cSld>
  <p:clrMap bg1="lt1" tx1="dk1" bg2="lt2" tx2="dk2" accent1="accent1" accent2="accent2" accent3="accent3" accent4="accent4" accent5="accent5" accent6="accent6" hlink="hlink" folHlink="folHlink"/>
  <p:sldLayoutIdLst>
    <p:sldLayoutId id="2147483653" r:id="rId1"/>
    <p:sldLayoutId id="2147483667" r:id="rId2"/>
    <p:sldLayoutId id="2147483671" r:id="rId3"/>
    <p:sldLayoutId id="2147483670" r:id="rId4"/>
    <p:sldLayoutId id="2147483649" r:id="rId5"/>
    <p:sldLayoutId id="2147483654" r:id="rId6"/>
    <p:sldLayoutId id="2147483663" r:id="rId7"/>
    <p:sldLayoutId id="2147483666" r:id="rId8"/>
    <p:sldLayoutId id="2147483664" r:id="rId9"/>
    <p:sldLayoutId id="2147483665" r:id="rId10"/>
    <p:sldLayoutId id="2147483655" r:id="rId11"/>
    <p:sldLayoutId id="2147483656" r:id="rId12"/>
    <p:sldLayoutId id="2147483669" r:id="rId13"/>
    <p:sldLayoutId id="2147483668" r:id="rId14"/>
    <p:sldLayoutId id="2147483657" r:id="rId15"/>
    <p:sldLayoutId id="2147483659" r:id="rId16"/>
    <p:sldLayoutId id="2147483660" r:id="rId17"/>
    <p:sldLayoutId id="2147483661" r:id="rId18"/>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978" userDrawn="1">
          <p15:clr>
            <a:srgbClr val="F26B43"/>
          </p15:clr>
        </p15:guide>
        <p15:guide id="4" orient="horz" pos="3768" userDrawn="1">
          <p15:clr>
            <a:srgbClr val="F26B43"/>
          </p15:clr>
        </p15:guide>
        <p15:guide id="5" orient="horz" pos="822" userDrawn="1">
          <p15:clr>
            <a:srgbClr val="F26B43"/>
          </p15:clr>
        </p15:guide>
        <p15:guide id="6" orient="horz" pos="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31.svg"/><Relationship Id="rId9" Type="http://schemas.openxmlformats.org/officeDocument/2006/relationships/image" Target="../media/image3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BE0C8E3F-ED4A-DCFB-36F2-DF685E602A67}"/>
              </a:ext>
            </a:extLst>
          </p:cNvPr>
          <p:cNvSpPr>
            <a:spLocks noGrp="1"/>
          </p:cNvSpPr>
          <p:nvPr>
            <p:ph type="pic" sz="quarter" idx="12"/>
          </p:nvPr>
        </p:nvSpPr>
        <p:spPr/>
      </p:sp>
      <p:sp>
        <p:nvSpPr>
          <p:cNvPr id="3" name="Titel 2">
            <a:extLst>
              <a:ext uri="{FF2B5EF4-FFF2-40B4-BE49-F238E27FC236}">
                <a16:creationId xmlns:a16="http://schemas.microsoft.com/office/drawing/2014/main" id="{7C15EE49-5E2E-7D7B-3886-9A93578FFBDE}"/>
              </a:ext>
            </a:extLst>
          </p:cNvPr>
          <p:cNvSpPr>
            <a:spLocks noGrp="1"/>
          </p:cNvSpPr>
          <p:nvPr>
            <p:ph type="title"/>
          </p:nvPr>
        </p:nvSpPr>
        <p:spPr/>
        <p:txBody>
          <a:bodyPr/>
          <a:lstStyle/>
          <a:p>
            <a:r>
              <a:rPr lang="nl-NL" dirty="0"/>
              <a:t>De nieuwe pensioenregeling voor deelnemers van Pensioenfonds </a:t>
            </a:r>
            <a:br>
              <a:rPr lang="nl-NL" dirty="0"/>
            </a:br>
            <a:r>
              <a:rPr lang="nl-NL" dirty="0"/>
              <a:t>Zorg &amp; Welzijn</a:t>
            </a:r>
          </a:p>
        </p:txBody>
      </p:sp>
      <p:sp>
        <p:nvSpPr>
          <p:cNvPr id="4" name="Tijdelijke aanduiding voor tekst 3">
            <a:extLst>
              <a:ext uri="{FF2B5EF4-FFF2-40B4-BE49-F238E27FC236}">
                <a16:creationId xmlns:a16="http://schemas.microsoft.com/office/drawing/2014/main" id="{C015F111-497C-7A87-E718-E86EE2132EAB}"/>
              </a:ext>
            </a:extLst>
          </p:cNvPr>
          <p:cNvSpPr>
            <a:spLocks noGrp="1"/>
          </p:cNvSpPr>
          <p:nvPr>
            <p:ph type="body" sz="quarter" idx="10"/>
          </p:nvPr>
        </p:nvSpPr>
        <p:spPr>
          <a:xfrm>
            <a:off x="6054334" y="4103758"/>
            <a:ext cx="5642366" cy="666000"/>
          </a:xfrm>
        </p:spPr>
        <p:txBody>
          <a:bodyPr/>
          <a:lstStyle/>
          <a:p>
            <a:r>
              <a:rPr lang="nl-NL" dirty="0"/>
              <a:t>Achterbanraadpleging werkgevers en werknemers</a:t>
            </a:r>
          </a:p>
        </p:txBody>
      </p:sp>
      <p:sp>
        <p:nvSpPr>
          <p:cNvPr id="5" name="Tijdelijke aanduiding voor tekst 4">
            <a:extLst>
              <a:ext uri="{FF2B5EF4-FFF2-40B4-BE49-F238E27FC236}">
                <a16:creationId xmlns:a16="http://schemas.microsoft.com/office/drawing/2014/main" id="{54A1C518-1DD5-E5F9-9DE8-534FF79464D3}"/>
              </a:ext>
            </a:extLst>
          </p:cNvPr>
          <p:cNvSpPr>
            <a:spLocks noGrp="1"/>
          </p:cNvSpPr>
          <p:nvPr>
            <p:ph type="body" sz="quarter" idx="11"/>
          </p:nvPr>
        </p:nvSpPr>
        <p:spPr>
          <a:xfrm>
            <a:off x="6054334" y="4943103"/>
            <a:ext cx="5642366" cy="949042"/>
          </a:xfrm>
        </p:spPr>
        <p:txBody>
          <a:bodyPr/>
          <a:lstStyle/>
          <a:p>
            <a:r>
              <a:rPr lang="nl-NL" dirty="0"/>
              <a:t>Joost Veldt</a:t>
            </a:r>
          </a:p>
          <a:p>
            <a:r>
              <a:rPr lang="nl-NL" dirty="0"/>
              <a:t>Bestuurder Arbeidsvoorwaarden</a:t>
            </a:r>
          </a:p>
          <a:p>
            <a:r>
              <a:rPr lang="nl-NL" dirty="0"/>
              <a:t>CNV Zorg &amp; Welzijn</a:t>
            </a:r>
          </a:p>
        </p:txBody>
      </p:sp>
      <p:pic>
        <p:nvPicPr>
          <p:cNvPr id="10" name="Tijdelijke aanduiding voor afbeelding 9" descr="Afbeelding met tekst, Lettertype, Graphics, logo&#10;&#10;Automatisch gegenereerde beschrijving">
            <a:extLst>
              <a:ext uri="{FF2B5EF4-FFF2-40B4-BE49-F238E27FC236}">
                <a16:creationId xmlns:a16="http://schemas.microsoft.com/office/drawing/2014/main" id="{48F940C3-B290-77F2-52AF-3838092BD318}"/>
              </a:ext>
            </a:extLst>
          </p:cNvPr>
          <p:cNvPicPr>
            <a:picLocks noGrp="1"/>
          </p:cNvPicPr>
          <p:nvPr>
            <p:ph type="pic" sz="quarter" idx="13"/>
          </p:nvPr>
        </p:nvPicPr>
        <p:blipFill>
          <a:blip r:embed="rId3"/>
          <a:stretch>
            <a:fillRect/>
          </a:stretch>
        </p:blipFill>
        <p:spPr>
          <a:xfrm>
            <a:off x="423960" y="522439"/>
            <a:ext cx="4685069" cy="1267655"/>
          </a:xfrm>
        </p:spPr>
      </p:pic>
    </p:spTree>
    <p:extLst>
      <p:ext uri="{BB962C8B-B14F-4D97-AF65-F5344CB8AC3E}">
        <p14:creationId xmlns:p14="http://schemas.microsoft.com/office/powerpoint/2010/main" val="26164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A735E-0B73-DAF7-E018-6F17162A9CF3}"/>
              </a:ext>
            </a:extLst>
          </p:cNvPr>
          <p:cNvSpPr>
            <a:spLocks noGrp="1"/>
          </p:cNvSpPr>
          <p:nvPr>
            <p:ph type="title"/>
          </p:nvPr>
        </p:nvSpPr>
        <p:spPr/>
        <p:txBody>
          <a:bodyPr/>
          <a:lstStyle/>
          <a:p>
            <a:r>
              <a:rPr lang="nl-NL" dirty="0"/>
              <a:t>De opbouw van het persoonlijk pensioenvermogen</a:t>
            </a:r>
          </a:p>
        </p:txBody>
      </p:sp>
      <p:sp>
        <p:nvSpPr>
          <p:cNvPr id="3" name="Tijdelijke aanduiding voor inhoud 2">
            <a:extLst>
              <a:ext uri="{FF2B5EF4-FFF2-40B4-BE49-F238E27FC236}">
                <a16:creationId xmlns:a16="http://schemas.microsoft.com/office/drawing/2014/main" id="{040B9120-32A6-BBF8-B06D-7763D82023E9}"/>
              </a:ext>
            </a:extLst>
          </p:cNvPr>
          <p:cNvSpPr>
            <a:spLocks noGrp="1"/>
          </p:cNvSpPr>
          <p:nvPr>
            <p:ph sz="quarter" idx="12"/>
          </p:nvPr>
        </p:nvSpPr>
        <p:spPr/>
        <p:txBody>
          <a:bodyPr/>
          <a:lstStyle/>
          <a:p>
            <a:r>
              <a:rPr lang="nl-NL" sz="1800" dirty="0"/>
              <a:t>Dit blijft hetzelfde</a:t>
            </a:r>
          </a:p>
          <a:p>
            <a:pPr marL="342900" indent="-342900">
              <a:buFont typeface="Arial" panose="020B0604020202020204" pitchFamily="34" charset="0"/>
              <a:buChar char="•"/>
            </a:pPr>
            <a:r>
              <a:rPr lang="nl-NL" sz="1800" dirty="0">
                <a:latin typeface="+mn-lt"/>
              </a:rPr>
              <a:t>Werkgever en werknemer leggen premie in</a:t>
            </a:r>
          </a:p>
          <a:p>
            <a:pPr marL="342900" indent="-342900">
              <a:buFont typeface="Arial" panose="020B0604020202020204" pitchFamily="34" charset="0"/>
              <a:buChar char="•"/>
            </a:pPr>
            <a:r>
              <a:rPr lang="nl-NL" sz="1800" dirty="0">
                <a:latin typeface="+mn-lt"/>
              </a:rPr>
              <a:t>Pensioenvermogen groeit door premie-inleg en rendementen</a:t>
            </a:r>
          </a:p>
          <a:p>
            <a:pPr marL="342900" indent="-342900">
              <a:buFont typeface="Arial" panose="020B0604020202020204" pitchFamily="34" charset="0"/>
              <a:buChar char="•"/>
            </a:pPr>
            <a:endParaRPr lang="nl-NL" sz="1800" dirty="0"/>
          </a:p>
          <a:p>
            <a:r>
              <a:rPr lang="nl-NL" sz="1800" dirty="0"/>
              <a:t>Dit verandert</a:t>
            </a:r>
          </a:p>
          <a:p>
            <a:pPr marL="342900" indent="-342900">
              <a:buFont typeface="Arial" panose="020B0604020202020204" pitchFamily="34" charset="0"/>
              <a:buChar char="•"/>
            </a:pPr>
            <a:r>
              <a:rPr lang="nl-NL" sz="1800" dirty="0">
                <a:latin typeface="+mn-lt"/>
              </a:rPr>
              <a:t>Iedere deelnemer heeft een persoonlijk pensioenvermogen</a:t>
            </a:r>
          </a:p>
          <a:p>
            <a:pPr marL="342900" indent="-342900">
              <a:buFont typeface="Arial" panose="020B0604020202020204" pitchFamily="34" charset="0"/>
              <a:buChar char="•"/>
            </a:pPr>
            <a:r>
              <a:rPr lang="nl-NL" sz="1800" dirty="0">
                <a:latin typeface="+mn-lt"/>
              </a:rPr>
              <a:t>Hoogte van vermogen, inleg en behaalde rendementen worden inzichtelijk</a:t>
            </a:r>
          </a:p>
          <a:p>
            <a:pPr marL="342900" indent="-342900">
              <a:buFont typeface="Arial" panose="020B0604020202020204" pitchFamily="34" charset="0"/>
              <a:buChar char="•"/>
            </a:pPr>
            <a:r>
              <a:rPr lang="nl-NL" sz="1800" dirty="0">
                <a:latin typeface="+mn-lt"/>
              </a:rPr>
              <a:t>Sociale partners verzoeken PFZW om de mogelijkheid te bieden om vrijwillig extra ouderdomspensioen bij te sparen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p>
        </p:txBody>
      </p:sp>
      <p:sp>
        <p:nvSpPr>
          <p:cNvPr id="6" name="Tijdelijke aanduiding voor dianummer 5">
            <a:extLst>
              <a:ext uri="{FF2B5EF4-FFF2-40B4-BE49-F238E27FC236}">
                <a16:creationId xmlns:a16="http://schemas.microsoft.com/office/drawing/2014/main" id="{A8CD80E9-82A9-B4D3-AF0D-60BB83B1392C}"/>
              </a:ext>
            </a:extLst>
          </p:cNvPr>
          <p:cNvSpPr>
            <a:spLocks noGrp="1"/>
          </p:cNvSpPr>
          <p:nvPr>
            <p:ph type="sldNum" sz="quarter" idx="11"/>
          </p:nvPr>
        </p:nvSpPr>
        <p:spPr/>
        <p:txBody>
          <a:bodyPr/>
          <a:lstStyle/>
          <a:p>
            <a:fld id="{AAE150CC-0EC0-4677-818F-64AFD6E91A3B}" type="slidenum">
              <a:rPr lang="nl-NL" smtClean="0"/>
              <a:pPr/>
              <a:t>10</a:t>
            </a:fld>
            <a:endParaRPr lang="nl-NL" dirty="0"/>
          </a:p>
        </p:txBody>
      </p:sp>
      <p:grpSp>
        <p:nvGrpSpPr>
          <p:cNvPr id="7" name="Groep 6">
            <a:extLst>
              <a:ext uri="{FF2B5EF4-FFF2-40B4-BE49-F238E27FC236}">
                <a16:creationId xmlns:a16="http://schemas.microsoft.com/office/drawing/2014/main" id="{A78645B4-40D7-2E76-FA17-30E658E5E641}"/>
              </a:ext>
            </a:extLst>
          </p:cNvPr>
          <p:cNvGrpSpPr/>
          <p:nvPr/>
        </p:nvGrpSpPr>
        <p:grpSpPr>
          <a:xfrm>
            <a:off x="0" y="254794"/>
            <a:ext cx="321118" cy="1373250"/>
            <a:chOff x="3690377" y="1877464"/>
            <a:chExt cx="321118" cy="1373250"/>
          </a:xfrm>
        </p:grpSpPr>
        <p:sp>
          <p:nvSpPr>
            <p:cNvPr id="8" name="Rechthoek: afgeronde bovenhoeken 7">
              <a:extLst>
                <a:ext uri="{FF2B5EF4-FFF2-40B4-BE49-F238E27FC236}">
                  <a16:creationId xmlns:a16="http://schemas.microsoft.com/office/drawing/2014/main" id="{A5A74008-7AC1-FF03-1F16-303B5C6B4580}"/>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3CC24E90-5690-0A2D-3182-DC1BC25EA9E8}"/>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r>
                <a:rPr lang="nl-NL" sz="1000" dirty="0">
                  <a:solidFill>
                    <a:schemeClr val="bg1"/>
                  </a:solidFill>
                </a:rPr>
                <a:t>2c. Opbouwfase</a:t>
              </a:r>
            </a:p>
          </p:txBody>
        </p:sp>
      </p:grpSp>
      <p:pic>
        <p:nvPicPr>
          <p:cNvPr id="1026" name="Afbeelding 4">
            <a:extLst>
              <a:ext uri="{FF2B5EF4-FFF2-40B4-BE49-F238E27FC236}">
                <a16:creationId xmlns:a16="http://schemas.microsoft.com/office/drawing/2014/main" id="{314EF2DA-4C3F-5A74-1AAB-2D52ACAE9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004"/>
          <a:stretch/>
        </p:blipFill>
        <p:spPr bwMode="auto">
          <a:xfrm>
            <a:off x="6125087" y="1659600"/>
            <a:ext cx="6066913"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A949F-E90F-3221-674F-8A24F629CA20}"/>
              </a:ext>
            </a:extLst>
          </p:cNvPr>
          <p:cNvSpPr>
            <a:spLocks noGrp="1"/>
          </p:cNvSpPr>
          <p:nvPr>
            <p:ph type="title"/>
          </p:nvPr>
        </p:nvSpPr>
        <p:spPr/>
        <p:txBody>
          <a:bodyPr/>
          <a:lstStyle/>
          <a:p>
            <a:r>
              <a:rPr lang="nl-NL" dirty="0"/>
              <a:t>Premiehoogte</a:t>
            </a:r>
            <a:endParaRPr lang="nl-NL" dirty="0">
              <a:solidFill>
                <a:schemeClr val="tx2"/>
              </a:solidFill>
              <a:latin typeface="+mn-lt"/>
            </a:endParaRPr>
          </a:p>
        </p:txBody>
      </p:sp>
      <p:sp>
        <p:nvSpPr>
          <p:cNvPr id="6" name="Tijdelijke aanduiding voor dianummer 5">
            <a:extLst>
              <a:ext uri="{FF2B5EF4-FFF2-40B4-BE49-F238E27FC236}">
                <a16:creationId xmlns:a16="http://schemas.microsoft.com/office/drawing/2014/main" id="{648D2995-6116-A09F-1ABD-6AB07F030893}"/>
              </a:ext>
            </a:extLst>
          </p:cNvPr>
          <p:cNvSpPr>
            <a:spLocks noGrp="1"/>
          </p:cNvSpPr>
          <p:nvPr>
            <p:ph type="sldNum" sz="quarter" idx="11"/>
          </p:nvPr>
        </p:nvSpPr>
        <p:spPr/>
        <p:txBody>
          <a:bodyPr/>
          <a:lstStyle/>
          <a:p>
            <a:fld id="{AAE150CC-0EC0-4677-818F-64AFD6E91A3B}" type="slidenum">
              <a:rPr lang="nl-NL" smtClean="0"/>
              <a:pPr/>
              <a:t>11</a:t>
            </a:fld>
            <a:endParaRPr lang="nl-NL" dirty="0"/>
          </a:p>
        </p:txBody>
      </p:sp>
      <p:sp>
        <p:nvSpPr>
          <p:cNvPr id="3" name="Tijdelijke aanduiding voor inhoud 2">
            <a:extLst>
              <a:ext uri="{FF2B5EF4-FFF2-40B4-BE49-F238E27FC236}">
                <a16:creationId xmlns:a16="http://schemas.microsoft.com/office/drawing/2014/main" id="{49F043C1-C674-5C92-43D2-74579971D4C1}"/>
              </a:ext>
            </a:extLst>
          </p:cNvPr>
          <p:cNvSpPr>
            <a:spLocks noGrp="1"/>
          </p:cNvSpPr>
          <p:nvPr>
            <p:ph sz="quarter" idx="12"/>
          </p:nvPr>
        </p:nvSpPr>
        <p:spPr>
          <a:xfrm>
            <a:off x="744108" y="4196862"/>
            <a:ext cx="863246" cy="405609"/>
          </a:xfrm>
        </p:spPr>
        <p:txBody>
          <a:bodyPr/>
          <a:lstStyle/>
          <a:p>
            <a:pPr algn="ctr"/>
            <a:r>
              <a:rPr lang="nl-NL" dirty="0"/>
              <a:t>25,9%</a:t>
            </a:r>
          </a:p>
        </p:txBody>
      </p:sp>
      <p:cxnSp>
        <p:nvCxnSpPr>
          <p:cNvPr id="24" name="Rechte verbindingslijn met pijl 23">
            <a:extLst>
              <a:ext uri="{FF2B5EF4-FFF2-40B4-BE49-F238E27FC236}">
                <a16:creationId xmlns:a16="http://schemas.microsoft.com/office/drawing/2014/main" id="{272B3D2B-81DF-DE68-2C12-6113F26C0C90}"/>
              </a:ext>
            </a:extLst>
          </p:cNvPr>
          <p:cNvCxnSpPr>
            <a:stCxn id="22" idx="3"/>
            <a:endCxn id="7" idx="2"/>
          </p:cNvCxnSpPr>
          <p:nvPr/>
        </p:nvCxnSpPr>
        <p:spPr>
          <a:xfrm flipV="1">
            <a:off x="1884021" y="2393150"/>
            <a:ext cx="1721721" cy="11842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Rechte verbindingslijn met pijl 24">
            <a:extLst>
              <a:ext uri="{FF2B5EF4-FFF2-40B4-BE49-F238E27FC236}">
                <a16:creationId xmlns:a16="http://schemas.microsoft.com/office/drawing/2014/main" id="{471B2827-4C3A-C739-58D4-63C4F797CDD7}"/>
              </a:ext>
            </a:extLst>
          </p:cNvPr>
          <p:cNvCxnSpPr>
            <a:cxnSpLocks/>
            <a:stCxn id="22" idx="3"/>
            <a:endCxn id="13" idx="2"/>
          </p:cNvCxnSpPr>
          <p:nvPr/>
        </p:nvCxnSpPr>
        <p:spPr>
          <a:xfrm>
            <a:off x="1884021" y="3577358"/>
            <a:ext cx="1738307" cy="2985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Rechte verbindingslijn met pijl 27">
            <a:extLst>
              <a:ext uri="{FF2B5EF4-FFF2-40B4-BE49-F238E27FC236}">
                <a16:creationId xmlns:a16="http://schemas.microsoft.com/office/drawing/2014/main" id="{59594CED-9A4D-8D45-178A-37AB6C49FA6C}"/>
              </a:ext>
            </a:extLst>
          </p:cNvPr>
          <p:cNvCxnSpPr>
            <a:cxnSpLocks/>
            <a:stCxn id="22" idx="3"/>
            <a:endCxn id="16" idx="2"/>
          </p:cNvCxnSpPr>
          <p:nvPr/>
        </p:nvCxnSpPr>
        <p:spPr>
          <a:xfrm>
            <a:off x="1884021" y="3577358"/>
            <a:ext cx="1730014" cy="1790253"/>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49" name="Tijdelijke aanduiding voor inhoud 3">
            <a:extLst>
              <a:ext uri="{FF2B5EF4-FFF2-40B4-BE49-F238E27FC236}">
                <a16:creationId xmlns:a16="http://schemas.microsoft.com/office/drawing/2014/main" id="{05F23DAB-291E-9FEF-C6F3-7A9326ABC1CB}"/>
              </a:ext>
            </a:extLst>
          </p:cNvPr>
          <p:cNvSpPr txBox="1">
            <a:spLocks/>
          </p:cNvSpPr>
          <p:nvPr/>
        </p:nvSpPr>
        <p:spPr>
          <a:xfrm>
            <a:off x="8756593" y="3535957"/>
            <a:ext cx="2708163" cy="935548"/>
          </a:xfrm>
          <a:prstGeom prst="rect">
            <a:avLst/>
          </a:prstGeom>
        </p:spPr>
        <p:txBody>
          <a:bodyPr vert="horz" lIns="14400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latin typeface="+mn-lt"/>
              </a:rPr>
              <a:t>Benodigde premie afhankelijk van rente en levensverwachting</a:t>
            </a:r>
          </a:p>
        </p:txBody>
      </p:sp>
      <p:cxnSp>
        <p:nvCxnSpPr>
          <p:cNvPr id="50" name="Rechte verbindingslijn met pijl 49">
            <a:extLst>
              <a:ext uri="{FF2B5EF4-FFF2-40B4-BE49-F238E27FC236}">
                <a16:creationId xmlns:a16="http://schemas.microsoft.com/office/drawing/2014/main" id="{165A46C1-232C-7946-CA38-7867BF8C6BB3}"/>
              </a:ext>
            </a:extLst>
          </p:cNvPr>
          <p:cNvCxnSpPr>
            <a:cxnSpLocks/>
            <a:stCxn id="19" idx="3"/>
            <a:endCxn id="49" idx="1"/>
          </p:cNvCxnSpPr>
          <p:nvPr/>
        </p:nvCxnSpPr>
        <p:spPr>
          <a:xfrm flipV="1">
            <a:off x="7390416" y="4003731"/>
            <a:ext cx="1366177"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Pijl: rechts 41">
            <a:extLst>
              <a:ext uri="{FF2B5EF4-FFF2-40B4-BE49-F238E27FC236}">
                <a16:creationId xmlns:a16="http://schemas.microsoft.com/office/drawing/2014/main" id="{5E800EA9-AB7C-9FC2-CD4A-366E406E610E}"/>
              </a:ext>
            </a:extLst>
          </p:cNvPr>
          <p:cNvSpPr/>
          <p:nvPr/>
        </p:nvSpPr>
        <p:spPr>
          <a:xfrm rot="5400000">
            <a:off x="7660978" y="2249798"/>
            <a:ext cx="427708" cy="371668"/>
          </a:xfrm>
          <a:prstGeom prst="rightArrow">
            <a:avLst/>
          </a:prstGeom>
          <a:solidFill>
            <a:schemeClr val="accent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3" name="Groep 42">
            <a:extLst>
              <a:ext uri="{FF2B5EF4-FFF2-40B4-BE49-F238E27FC236}">
                <a16:creationId xmlns:a16="http://schemas.microsoft.com/office/drawing/2014/main" id="{60CA85C3-84D8-AE98-616C-48EB19C48657}"/>
              </a:ext>
            </a:extLst>
          </p:cNvPr>
          <p:cNvGrpSpPr/>
          <p:nvPr/>
        </p:nvGrpSpPr>
        <p:grpSpPr>
          <a:xfrm>
            <a:off x="3605743" y="1715875"/>
            <a:ext cx="4064375" cy="1354548"/>
            <a:chOff x="3900291" y="1968009"/>
            <a:chExt cx="3385547" cy="1128313"/>
          </a:xfrm>
        </p:grpSpPr>
        <p:sp>
          <p:nvSpPr>
            <p:cNvPr id="7" name="Ovaal 6">
              <a:extLst>
                <a:ext uri="{FF2B5EF4-FFF2-40B4-BE49-F238E27FC236}">
                  <a16:creationId xmlns:a16="http://schemas.microsoft.com/office/drawing/2014/main" id="{A76D78B3-208D-D584-547F-34BE1BD4DB7F}"/>
                </a:ext>
              </a:extLst>
            </p:cNvPr>
            <p:cNvSpPr/>
            <p:nvPr/>
          </p:nvSpPr>
          <p:spPr>
            <a:xfrm>
              <a:off x="3900291" y="1968009"/>
              <a:ext cx="1128313" cy="11283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19">
              <a:extLst>
                <a:ext uri="{FF2B5EF4-FFF2-40B4-BE49-F238E27FC236}">
                  <a16:creationId xmlns:a16="http://schemas.microsoft.com/office/drawing/2014/main" id="{4CC9893B-4EFA-36F6-3FF0-F32D296E10F8}"/>
                </a:ext>
              </a:extLst>
            </p:cNvPr>
            <p:cNvPicPr>
              <a:picLocks noChangeAspect="1"/>
            </p:cNvPicPr>
            <p:nvPr/>
          </p:nvPicPr>
          <p:blipFill>
            <a:blip r:embed="rId3"/>
            <a:stretch>
              <a:fillRect/>
            </a:stretch>
          </p:blipFill>
          <p:spPr>
            <a:xfrm>
              <a:off x="4069797" y="2176219"/>
              <a:ext cx="737377" cy="643869"/>
            </a:xfrm>
            <a:prstGeom prst="rect">
              <a:avLst/>
            </a:prstGeom>
          </p:spPr>
        </p:pic>
        <p:grpSp>
          <p:nvGrpSpPr>
            <p:cNvPr id="9" name="Groep 8">
              <a:extLst>
                <a:ext uri="{FF2B5EF4-FFF2-40B4-BE49-F238E27FC236}">
                  <a16:creationId xmlns:a16="http://schemas.microsoft.com/office/drawing/2014/main" id="{77B422DE-2F2B-0A9D-292E-393A77E342B8}"/>
                </a:ext>
              </a:extLst>
            </p:cNvPr>
            <p:cNvGrpSpPr/>
            <p:nvPr/>
          </p:nvGrpSpPr>
          <p:grpSpPr>
            <a:xfrm>
              <a:off x="4289456" y="2421922"/>
              <a:ext cx="301698" cy="320555"/>
              <a:chOff x="7793566" y="1340333"/>
              <a:chExt cx="541866" cy="575733"/>
            </a:xfrm>
          </p:grpSpPr>
          <p:sp>
            <p:nvSpPr>
              <p:cNvPr id="10" name="Vrije vorm: vorm 9">
                <a:extLst>
                  <a:ext uri="{FF2B5EF4-FFF2-40B4-BE49-F238E27FC236}">
                    <a16:creationId xmlns:a16="http://schemas.microsoft.com/office/drawing/2014/main" id="{787CDADC-8B48-18E0-5944-651014F2EDEC}"/>
                  </a:ext>
                </a:extLst>
              </p:cNvPr>
              <p:cNvSpPr/>
              <p:nvPr/>
            </p:nvSpPr>
            <p:spPr>
              <a:xfrm>
                <a:off x="7929033" y="1340333"/>
                <a:ext cx="270933" cy="270933"/>
              </a:xfrm>
              <a:custGeom>
                <a:avLst/>
                <a:gdLst>
                  <a:gd name="connsiteX0" fmla="*/ 270933 w 270933"/>
                  <a:gd name="connsiteY0" fmla="*/ 135467 h 270933"/>
                  <a:gd name="connsiteX1" fmla="*/ 135467 w 270933"/>
                  <a:gd name="connsiteY1" fmla="*/ 270933 h 270933"/>
                  <a:gd name="connsiteX2" fmla="*/ 0 w 270933"/>
                  <a:gd name="connsiteY2" fmla="*/ 135467 h 270933"/>
                  <a:gd name="connsiteX3" fmla="*/ 135467 w 270933"/>
                  <a:gd name="connsiteY3" fmla="*/ 0 h 270933"/>
                  <a:gd name="connsiteX4" fmla="*/ 270933 w 270933"/>
                  <a:gd name="connsiteY4" fmla="*/ 135467 h 2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 h="270933">
                    <a:moveTo>
                      <a:pt x="270933" y="135467"/>
                    </a:moveTo>
                    <a:cubicBezTo>
                      <a:pt x="270933" y="210283"/>
                      <a:pt x="210283" y="270933"/>
                      <a:pt x="135467" y="270933"/>
                    </a:cubicBezTo>
                    <a:cubicBezTo>
                      <a:pt x="60650" y="270933"/>
                      <a:pt x="0" y="210283"/>
                      <a:pt x="0" y="135467"/>
                    </a:cubicBezTo>
                    <a:cubicBezTo>
                      <a:pt x="0" y="60650"/>
                      <a:pt x="60650" y="0"/>
                      <a:pt x="135467" y="0"/>
                    </a:cubicBezTo>
                    <a:cubicBezTo>
                      <a:pt x="210283" y="0"/>
                      <a:pt x="270933" y="60650"/>
                      <a:pt x="270933" y="135467"/>
                    </a:cubicBezTo>
                    <a:close/>
                  </a:path>
                </a:pathLst>
              </a:custGeom>
              <a:solidFill>
                <a:schemeClr val="tx2"/>
              </a:solidFill>
              <a:ln w="8434"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CED5CAD6-6D8C-4F34-FFCB-57B3B2ADAC7A}"/>
                  </a:ext>
                </a:extLst>
              </p:cNvPr>
              <p:cNvSpPr/>
              <p:nvPr/>
            </p:nvSpPr>
            <p:spPr>
              <a:xfrm>
                <a:off x="7793566" y="1645133"/>
                <a:ext cx="541866" cy="270933"/>
              </a:xfrm>
              <a:custGeom>
                <a:avLst/>
                <a:gdLst>
                  <a:gd name="connsiteX0" fmla="*/ 541867 w 541866"/>
                  <a:gd name="connsiteY0" fmla="*/ 270933 h 270933"/>
                  <a:gd name="connsiteX1" fmla="*/ 541867 w 541866"/>
                  <a:gd name="connsiteY1" fmla="*/ 135467 h 270933"/>
                  <a:gd name="connsiteX2" fmla="*/ 514773 w 541866"/>
                  <a:gd name="connsiteY2" fmla="*/ 81280 h 270933"/>
                  <a:gd name="connsiteX3" fmla="*/ 382693 w 541866"/>
                  <a:gd name="connsiteY3" fmla="*/ 16933 h 270933"/>
                  <a:gd name="connsiteX4" fmla="*/ 270933 w 541866"/>
                  <a:gd name="connsiteY4" fmla="*/ 0 h 270933"/>
                  <a:gd name="connsiteX5" fmla="*/ 159173 w 541866"/>
                  <a:gd name="connsiteY5" fmla="*/ 16933 h 270933"/>
                  <a:gd name="connsiteX6" fmla="*/ 27093 w 541866"/>
                  <a:gd name="connsiteY6" fmla="*/ 81280 h 270933"/>
                  <a:gd name="connsiteX7" fmla="*/ 0 w 541866"/>
                  <a:gd name="connsiteY7" fmla="*/ 135467 h 270933"/>
                  <a:gd name="connsiteX8" fmla="*/ 0 w 541866"/>
                  <a:gd name="connsiteY8" fmla="*/ 270933 h 270933"/>
                  <a:gd name="connsiteX9" fmla="*/ 541867 w 541866"/>
                  <a:gd name="connsiteY9"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270933">
                    <a:moveTo>
                      <a:pt x="541867" y="270933"/>
                    </a:moveTo>
                    <a:lnTo>
                      <a:pt x="541867" y="135467"/>
                    </a:lnTo>
                    <a:cubicBezTo>
                      <a:pt x="541867" y="115147"/>
                      <a:pt x="531707" y="94827"/>
                      <a:pt x="514773" y="81280"/>
                    </a:cubicBezTo>
                    <a:cubicBezTo>
                      <a:pt x="477520" y="50800"/>
                      <a:pt x="430107" y="30480"/>
                      <a:pt x="382693" y="16933"/>
                    </a:cubicBezTo>
                    <a:cubicBezTo>
                      <a:pt x="348827" y="6773"/>
                      <a:pt x="311573" y="0"/>
                      <a:pt x="270933" y="0"/>
                    </a:cubicBezTo>
                    <a:cubicBezTo>
                      <a:pt x="233680" y="0"/>
                      <a:pt x="196427" y="6773"/>
                      <a:pt x="159173" y="16933"/>
                    </a:cubicBezTo>
                    <a:cubicBezTo>
                      <a:pt x="111760" y="30480"/>
                      <a:pt x="64347" y="54187"/>
                      <a:pt x="27093" y="81280"/>
                    </a:cubicBezTo>
                    <a:cubicBezTo>
                      <a:pt x="10160" y="94827"/>
                      <a:pt x="0" y="115147"/>
                      <a:pt x="0" y="135467"/>
                    </a:cubicBezTo>
                    <a:lnTo>
                      <a:pt x="0" y="270933"/>
                    </a:lnTo>
                    <a:lnTo>
                      <a:pt x="541867" y="270933"/>
                    </a:lnTo>
                    <a:close/>
                  </a:path>
                </a:pathLst>
              </a:custGeom>
              <a:solidFill>
                <a:schemeClr val="tx2"/>
              </a:solidFill>
              <a:ln w="8434" cap="flat">
                <a:noFill/>
                <a:prstDash val="solid"/>
                <a:miter/>
              </a:ln>
            </p:spPr>
            <p:txBody>
              <a:bodyPr rtlCol="0" anchor="ctr"/>
              <a:lstStyle/>
              <a:p>
                <a:endParaRPr lang="nl-NL"/>
              </a:p>
            </p:txBody>
          </p:sp>
        </p:grpSp>
        <p:sp>
          <p:nvSpPr>
            <p:cNvPr id="18" name="Tijdelijke aanduiding voor inhoud 3">
              <a:extLst>
                <a:ext uri="{FF2B5EF4-FFF2-40B4-BE49-F238E27FC236}">
                  <a16:creationId xmlns:a16="http://schemas.microsoft.com/office/drawing/2014/main" id="{9ABA74A9-79FC-096C-7EBC-7891E5DCF2C4}"/>
                </a:ext>
              </a:extLst>
            </p:cNvPr>
            <p:cNvSpPr txBox="1">
              <a:spLocks/>
            </p:cNvSpPr>
            <p:nvPr/>
          </p:nvSpPr>
          <p:spPr>
            <a:xfrm>
              <a:off x="5191200" y="2290102"/>
              <a:ext cx="2094638" cy="436414"/>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Inleg in persoonlijk pensioenvermogen</a:t>
              </a:r>
            </a:p>
          </p:txBody>
        </p:sp>
      </p:grpSp>
      <p:grpSp>
        <p:nvGrpSpPr>
          <p:cNvPr id="44" name="Groep 43">
            <a:extLst>
              <a:ext uri="{FF2B5EF4-FFF2-40B4-BE49-F238E27FC236}">
                <a16:creationId xmlns:a16="http://schemas.microsoft.com/office/drawing/2014/main" id="{5AB8CE96-C0D9-9E4B-2EFF-72A6D149F16D}"/>
              </a:ext>
            </a:extLst>
          </p:cNvPr>
          <p:cNvGrpSpPr/>
          <p:nvPr/>
        </p:nvGrpSpPr>
        <p:grpSpPr>
          <a:xfrm>
            <a:off x="3622328" y="3198596"/>
            <a:ext cx="3768087" cy="1354548"/>
            <a:chOff x="3914107" y="3203087"/>
            <a:chExt cx="3138745" cy="1128313"/>
          </a:xfrm>
        </p:grpSpPr>
        <p:grpSp>
          <p:nvGrpSpPr>
            <p:cNvPr id="12" name="Groep 11">
              <a:extLst>
                <a:ext uri="{FF2B5EF4-FFF2-40B4-BE49-F238E27FC236}">
                  <a16:creationId xmlns:a16="http://schemas.microsoft.com/office/drawing/2014/main" id="{C63B3AE3-912D-E75F-5F00-E3002674CB74}"/>
                </a:ext>
              </a:extLst>
            </p:cNvPr>
            <p:cNvGrpSpPr/>
            <p:nvPr/>
          </p:nvGrpSpPr>
          <p:grpSpPr>
            <a:xfrm>
              <a:off x="3914107" y="3203087"/>
              <a:ext cx="1128313" cy="1128313"/>
              <a:chOff x="8638510" y="2646579"/>
              <a:chExt cx="1981200" cy="1981200"/>
            </a:xfrm>
          </p:grpSpPr>
          <p:sp>
            <p:nvSpPr>
              <p:cNvPr id="13" name="Ovaal 12">
                <a:extLst>
                  <a:ext uri="{FF2B5EF4-FFF2-40B4-BE49-F238E27FC236}">
                    <a16:creationId xmlns:a16="http://schemas.microsoft.com/office/drawing/2014/main" id="{6638BD80-26A4-6BC4-23C5-38018ECBBCD4}"/>
                  </a:ext>
                </a:extLst>
              </p:cNvPr>
              <p:cNvSpPr/>
              <p:nvPr/>
            </p:nvSpPr>
            <p:spPr>
              <a:xfrm>
                <a:off x="8638510" y="2646579"/>
                <a:ext cx="1981200" cy="198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Schild met vinkje met effen opvulling">
                <a:extLst>
                  <a:ext uri="{FF2B5EF4-FFF2-40B4-BE49-F238E27FC236}">
                    <a16:creationId xmlns:a16="http://schemas.microsoft.com/office/drawing/2014/main" id="{D0A64B64-18DC-2223-0A5A-1B764DF43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9756" y="2922623"/>
                <a:ext cx="1434450" cy="1434450"/>
              </a:xfrm>
              <a:prstGeom prst="rect">
                <a:avLst/>
              </a:prstGeom>
            </p:spPr>
          </p:pic>
        </p:grpSp>
        <p:sp>
          <p:nvSpPr>
            <p:cNvPr id="19" name="Tijdelijke aanduiding voor inhoud 3">
              <a:extLst>
                <a:ext uri="{FF2B5EF4-FFF2-40B4-BE49-F238E27FC236}">
                  <a16:creationId xmlns:a16="http://schemas.microsoft.com/office/drawing/2014/main" id="{8AFC85C8-2CF7-3084-6304-98C1256113E7}"/>
                </a:ext>
              </a:extLst>
            </p:cNvPr>
            <p:cNvSpPr txBox="1">
              <a:spLocks/>
            </p:cNvSpPr>
            <p:nvPr/>
          </p:nvSpPr>
          <p:spPr>
            <a:xfrm>
              <a:off x="5191201" y="3570268"/>
              <a:ext cx="1861651" cy="606962"/>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Kosten en </a:t>
              </a:r>
              <a:r>
                <a:rPr lang="nl-NL" dirty="0" err="1">
                  <a:solidFill>
                    <a:schemeClr val="tx2"/>
                  </a:solidFill>
                  <a:latin typeface="+mn-lt"/>
                </a:rPr>
                <a:t>risico-verzekeringen</a:t>
              </a:r>
              <a:endParaRPr lang="nl-NL" dirty="0">
                <a:solidFill>
                  <a:schemeClr val="tx2"/>
                </a:solidFill>
                <a:latin typeface="+mn-lt"/>
              </a:endParaRPr>
            </a:p>
          </p:txBody>
        </p:sp>
      </p:grpSp>
      <p:grpSp>
        <p:nvGrpSpPr>
          <p:cNvPr id="45" name="Groep 44">
            <a:extLst>
              <a:ext uri="{FF2B5EF4-FFF2-40B4-BE49-F238E27FC236}">
                <a16:creationId xmlns:a16="http://schemas.microsoft.com/office/drawing/2014/main" id="{229D065B-8E70-EA7A-54F0-99B14B650191}"/>
              </a:ext>
            </a:extLst>
          </p:cNvPr>
          <p:cNvGrpSpPr/>
          <p:nvPr/>
        </p:nvGrpSpPr>
        <p:grpSpPr>
          <a:xfrm>
            <a:off x="3614034" y="4690336"/>
            <a:ext cx="4056082" cy="1354548"/>
            <a:chOff x="3907199" y="4445678"/>
            <a:chExt cx="3378638" cy="1128313"/>
          </a:xfrm>
        </p:grpSpPr>
        <p:grpSp>
          <p:nvGrpSpPr>
            <p:cNvPr id="15" name="Groep 14">
              <a:extLst>
                <a:ext uri="{FF2B5EF4-FFF2-40B4-BE49-F238E27FC236}">
                  <a16:creationId xmlns:a16="http://schemas.microsoft.com/office/drawing/2014/main" id="{9A2C0E93-04D4-EAB9-1491-0ADF324DCB97}"/>
                </a:ext>
              </a:extLst>
            </p:cNvPr>
            <p:cNvGrpSpPr/>
            <p:nvPr/>
          </p:nvGrpSpPr>
          <p:grpSpPr>
            <a:xfrm>
              <a:off x="3907199" y="4445678"/>
              <a:ext cx="1128313" cy="1128313"/>
              <a:chOff x="8638510" y="4715633"/>
              <a:chExt cx="1981200" cy="1981200"/>
            </a:xfrm>
          </p:grpSpPr>
          <p:sp>
            <p:nvSpPr>
              <p:cNvPr id="16" name="Ovaal 15">
                <a:extLst>
                  <a:ext uri="{FF2B5EF4-FFF2-40B4-BE49-F238E27FC236}">
                    <a16:creationId xmlns:a16="http://schemas.microsoft.com/office/drawing/2014/main" id="{1573BBDB-85EB-C223-0DBD-291B1C1317BE}"/>
                  </a:ext>
                </a:extLst>
              </p:cNvPr>
              <p:cNvSpPr/>
              <p:nvPr/>
            </p:nvSpPr>
            <p:spPr>
              <a:xfrm>
                <a:off x="8638510" y="4715633"/>
                <a:ext cx="1981200" cy="1981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descr="Gebruikers met effen opvulling">
                <a:extLst>
                  <a:ext uri="{FF2B5EF4-FFF2-40B4-BE49-F238E27FC236}">
                    <a16:creationId xmlns:a16="http://schemas.microsoft.com/office/drawing/2014/main" id="{81982B26-4761-7609-100D-F0399A928D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7008" y="4903823"/>
                <a:ext cx="1499945" cy="1499945"/>
              </a:xfrm>
              <a:prstGeom prst="rect">
                <a:avLst/>
              </a:prstGeom>
            </p:spPr>
          </p:pic>
        </p:grpSp>
        <p:sp>
          <p:nvSpPr>
            <p:cNvPr id="20" name="Tijdelijke aanduiding voor inhoud 3">
              <a:extLst>
                <a:ext uri="{FF2B5EF4-FFF2-40B4-BE49-F238E27FC236}">
                  <a16:creationId xmlns:a16="http://schemas.microsoft.com/office/drawing/2014/main" id="{A2709981-83A7-2982-4548-317CA6EA9B32}"/>
                </a:ext>
              </a:extLst>
            </p:cNvPr>
            <p:cNvSpPr txBox="1">
              <a:spLocks/>
            </p:cNvSpPr>
            <p:nvPr/>
          </p:nvSpPr>
          <p:spPr>
            <a:xfrm>
              <a:off x="5191201" y="4832272"/>
              <a:ext cx="2094636" cy="355124"/>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Solidariteitsreserve </a:t>
              </a:r>
              <a:br>
                <a:rPr lang="nl-NL" dirty="0">
                  <a:solidFill>
                    <a:schemeClr val="tx2"/>
                  </a:solidFill>
                  <a:latin typeface="+mn-lt"/>
                </a:rPr>
              </a:br>
              <a:r>
                <a:rPr lang="nl-NL" sz="1600" dirty="0">
                  <a:solidFill>
                    <a:schemeClr val="tx2"/>
                  </a:solidFill>
                  <a:latin typeface="+mn-lt"/>
                </a:rPr>
                <a:t>(max. 3% van premie-inleg per deelnemer)</a:t>
              </a:r>
              <a:endParaRPr lang="nl-NL" dirty="0">
                <a:solidFill>
                  <a:schemeClr val="tx2"/>
                </a:solidFill>
                <a:latin typeface="+mn-lt"/>
              </a:endParaRPr>
            </a:p>
          </p:txBody>
        </p:sp>
      </p:grpSp>
      <p:pic>
        <p:nvPicPr>
          <p:cNvPr id="22" name="Tijdelijke aanduiding voor inhoud 10">
            <a:extLst>
              <a:ext uri="{FF2B5EF4-FFF2-40B4-BE49-F238E27FC236}">
                <a16:creationId xmlns:a16="http://schemas.microsoft.com/office/drawing/2014/main" id="{A61A6F09-F66E-55F1-072A-980787A44A34}"/>
              </a:ext>
            </a:extLst>
          </p:cNvPr>
          <p:cNvPicPr>
            <a:picLocks noChangeAspect="1"/>
          </p:cNvPicPr>
          <p:nvPr/>
        </p:nvPicPr>
        <p:blipFill rotWithShape="1">
          <a:blip r:embed="rId8"/>
          <a:srcRect l="36811" t="4821" r="36751" b="74105"/>
          <a:stretch/>
        </p:blipFill>
        <p:spPr>
          <a:xfrm>
            <a:off x="503999" y="2887500"/>
            <a:ext cx="1380023" cy="1379719"/>
          </a:xfrm>
          <a:prstGeom prst="rect">
            <a:avLst/>
          </a:prstGeom>
        </p:spPr>
      </p:pic>
      <p:sp>
        <p:nvSpPr>
          <p:cNvPr id="41" name="Pijl: rechts 40">
            <a:extLst>
              <a:ext uri="{FF2B5EF4-FFF2-40B4-BE49-F238E27FC236}">
                <a16:creationId xmlns:a16="http://schemas.microsoft.com/office/drawing/2014/main" id="{14DC0D36-3D34-FE65-CDF5-193A5A4F90FE}"/>
              </a:ext>
            </a:extLst>
          </p:cNvPr>
          <p:cNvSpPr/>
          <p:nvPr/>
        </p:nvSpPr>
        <p:spPr>
          <a:xfrm rot="16200000">
            <a:off x="8017210" y="2227183"/>
            <a:ext cx="427708" cy="371668"/>
          </a:xfrm>
          <a:prstGeom prst="rightArrow">
            <a:avLst/>
          </a:prstGeom>
          <a:solidFill>
            <a:schemeClr val="accent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1" name="Pijl: rechts 50">
            <a:extLst>
              <a:ext uri="{FF2B5EF4-FFF2-40B4-BE49-F238E27FC236}">
                <a16:creationId xmlns:a16="http://schemas.microsoft.com/office/drawing/2014/main" id="{0B3B04ED-8B55-A35D-C0BB-E07E37EEC08F}"/>
              </a:ext>
            </a:extLst>
          </p:cNvPr>
          <p:cNvSpPr/>
          <p:nvPr/>
        </p:nvSpPr>
        <p:spPr>
          <a:xfrm rot="16200000">
            <a:off x="7687930" y="3788964"/>
            <a:ext cx="396010" cy="371668"/>
          </a:xfrm>
          <a:prstGeom prst="rightArrow">
            <a:avLst/>
          </a:prstGeom>
          <a:solidFill>
            <a:schemeClr val="accent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Pijl: rechts 51">
            <a:extLst>
              <a:ext uri="{FF2B5EF4-FFF2-40B4-BE49-F238E27FC236}">
                <a16:creationId xmlns:a16="http://schemas.microsoft.com/office/drawing/2014/main" id="{7F1F0FFC-83EF-47B7-265C-26915558EF22}"/>
              </a:ext>
            </a:extLst>
          </p:cNvPr>
          <p:cNvSpPr/>
          <p:nvPr/>
        </p:nvSpPr>
        <p:spPr>
          <a:xfrm rot="5400000">
            <a:off x="8033067" y="3811582"/>
            <a:ext cx="396013" cy="371668"/>
          </a:xfrm>
          <a:prstGeom prst="rightArrow">
            <a:avLst/>
          </a:prstGeom>
          <a:solidFill>
            <a:schemeClr val="accent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71433DC7-2A1A-A40A-A658-B5B912263530}"/>
              </a:ext>
            </a:extLst>
          </p:cNvPr>
          <p:cNvGrpSpPr/>
          <p:nvPr/>
        </p:nvGrpSpPr>
        <p:grpSpPr>
          <a:xfrm>
            <a:off x="0" y="254794"/>
            <a:ext cx="321118" cy="1373250"/>
            <a:chOff x="3690377" y="1877464"/>
            <a:chExt cx="321118" cy="1373250"/>
          </a:xfrm>
        </p:grpSpPr>
        <p:sp>
          <p:nvSpPr>
            <p:cNvPr id="23" name="Rechthoek: afgeronde bovenhoeken 22">
              <a:extLst>
                <a:ext uri="{FF2B5EF4-FFF2-40B4-BE49-F238E27FC236}">
                  <a16:creationId xmlns:a16="http://schemas.microsoft.com/office/drawing/2014/main" id="{115E2AD7-1E71-A720-BAA7-A8891F3C9AB6}"/>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6" name="Tekstvak 25">
              <a:extLst>
                <a:ext uri="{FF2B5EF4-FFF2-40B4-BE49-F238E27FC236}">
                  <a16:creationId xmlns:a16="http://schemas.microsoft.com/office/drawing/2014/main" id="{7373918B-41D1-049C-C0E1-E17C69938EC4}"/>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r>
                <a:rPr lang="nl-NL" sz="1000" dirty="0">
                  <a:solidFill>
                    <a:schemeClr val="bg1"/>
                  </a:solidFill>
                </a:rPr>
                <a:t>2c. Opbouwfase</a:t>
              </a:r>
            </a:p>
          </p:txBody>
        </p:sp>
      </p:grpSp>
      <p:sp>
        <p:nvSpPr>
          <p:cNvPr id="35" name="Rechthoek: afgeronde hoeken 34">
            <a:extLst>
              <a:ext uri="{FF2B5EF4-FFF2-40B4-BE49-F238E27FC236}">
                <a16:creationId xmlns:a16="http://schemas.microsoft.com/office/drawing/2014/main" id="{BC894889-3DDE-F930-43BA-1064FDD77725}"/>
              </a:ext>
            </a:extLst>
          </p:cNvPr>
          <p:cNvSpPr/>
          <p:nvPr/>
        </p:nvSpPr>
        <p:spPr>
          <a:xfrm>
            <a:off x="8853359" y="1628044"/>
            <a:ext cx="2514629" cy="11657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b="1" dirty="0">
                <a:ea typeface="Times New Roman" panose="02020603050405020304" pitchFamily="18" charset="0"/>
                <a:cs typeface="Arial" panose="020B0604020202020204" pitchFamily="34" charset="0"/>
              </a:rPr>
              <a:t>Ambitie</a:t>
            </a:r>
            <a:br>
              <a:rPr lang="nl-NL" sz="1400" dirty="0">
                <a:ea typeface="Times New Roman" panose="02020603050405020304" pitchFamily="18" charset="0"/>
                <a:cs typeface="Arial" panose="020B0604020202020204" pitchFamily="34" charset="0"/>
              </a:rPr>
            </a:br>
            <a:r>
              <a:rPr lang="nl-NL" sz="1400" dirty="0">
                <a:ea typeface="Times New Roman" panose="02020603050405020304" pitchFamily="18" charset="0"/>
                <a:cs typeface="Arial" panose="020B0604020202020204" pitchFamily="34" charset="0"/>
              </a:rPr>
              <a:t>Een pensioen van 80% van de pensioengrondslag na 42 dienstjaren</a:t>
            </a:r>
            <a:endParaRPr lang="nl-NL" sz="14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51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xEl>
                                              <p:pRg st="0" end="0"/>
                                            </p:txEl>
                                          </p:spTgt>
                                        </p:tgtEl>
                                        <p:attrNameLst>
                                          <p:attrName>style.visibility</p:attrName>
                                        </p:attrNameLst>
                                      </p:cBhvr>
                                      <p:to>
                                        <p:strVal val="visible"/>
                                      </p:to>
                                    </p:set>
                                    <p:animEffect transition="in" filter="fade">
                                      <p:cBhvr>
                                        <p:cTn id="32"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42" grpId="0" animBg="1"/>
      <p:bldP spid="41"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97E1D6D-904F-4F0A-0C66-3C5F6CC494B9}"/>
              </a:ext>
            </a:extLst>
          </p:cNvPr>
          <p:cNvSpPr>
            <a:spLocks noGrp="1"/>
          </p:cNvSpPr>
          <p:nvPr>
            <p:ph type="title"/>
          </p:nvPr>
        </p:nvSpPr>
        <p:spPr/>
        <p:txBody>
          <a:bodyPr/>
          <a:lstStyle/>
          <a:p>
            <a:r>
              <a:rPr lang="nl-NL" dirty="0"/>
              <a:t>Beleggen van de ingelegde premies</a:t>
            </a:r>
            <a:br>
              <a:rPr lang="nl-NL" dirty="0"/>
            </a:br>
            <a:r>
              <a:rPr lang="nl-NL" dirty="0">
                <a:solidFill>
                  <a:schemeClr val="tx2"/>
                </a:solidFill>
                <a:latin typeface="+mn-lt"/>
              </a:rPr>
              <a:t>Collectief beleggen door PFZW</a:t>
            </a:r>
          </a:p>
        </p:txBody>
      </p:sp>
      <p:sp>
        <p:nvSpPr>
          <p:cNvPr id="7" name="Tijdelijke aanduiding voor inhoud 6">
            <a:extLst>
              <a:ext uri="{FF2B5EF4-FFF2-40B4-BE49-F238E27FC236}">
                <a16:creationId xmlns:a16="http://schemas.microsoft.com/office/drawing/2014/main" id="{EC1925B1-F86D-175D-57A6-2201B2E1EDBC}"/>
              </a:ext>
            </a:extLst>
          </p:cNvPr>
          <p:cNvSpPr>
            <a:spLocks noGrp="1"/>
          </p:cNvSpPr>
          <p:nvPr>
            <p:ph sz="quarter" idx="12"/>
          </p:nvPr>
        </p:nvSpPr>
        <p:spPr/>
        <p:txBody>
          <a:bodyPr/>
          <a:lstStyle/>
          <a:p>
            <a:r>
              <a:rPr lang="nl-NL" sz="1800" b="1" dirty="0">
                <a:latin typeface="+mn-lt"/>
              </a:rPr>
              <a:t>Dit blijft hetzelfde</a:t>
            </a:r>
          </a:p>
          <a:p>
            <a:pPr marL="342900" indent="-342900">
              <a:buFont typeface="Arial" panose="020B0604020202020204" pitchFamily="34" charset="0"/>
              <a:buChar char="•"/>
            </a:pPr>
            <a:r>
              <a:rPr lang="nl-NL" sz="1800" dirty="0">
                <a:latin typeface="+mn-lt"/>
              </a:rPr>
              <a:t>Ingelegde premies worden collectief belegd</a:t>
            </a:r>
          </a:p>
          <a:p>
            <a:pPr marL="342900" indent="-342900">
              <a:buFont typeface="Arial" panose="020B0604020202020204" pitchFamily="34" charset="0"/>
              <a:buChar char="•"/>
            </a:pPr>
            <a:r>
              <a:rPr lang="nl-NL" sz="1800" dirty="0">
                <a:latin typeface="+mn-lt"/>
              </a:rPr>
              <a:t>Pensioenvermogen groeit door rendement</a:t>
            </a:r>
          </a:p>
          <a:p>
            <a:pPr marL="342900" indent="-342900">
              <a:buFont typeface="Arial" panose="020B0604020202020204" pitchFamily="34" charset="0"/>
              <a:buChar char="•"/>
            </a:pPr>
            <a:endParaRPr lang="nl-NL" sz="1800" b="1" dirty="0">
              <a:latin typeface="+mn-lt"/>
            </a:endParaRPr>
          </a:p>
          <a:p>
            <a:r>
              <a:rPr lang="nl-NL" sz="1800" b="1" dirty="0">
                <a:latin typeface="+mn-lt"/>
              </a:rPr>
              <a:t>Dit verandert</a:t>
            </a:r>
          </a:p>
          <a:p>
            <a:pPr marL="342900" indent="-342900">
              <a:buFont typeface="Arial" panose="020B0604020202020204" pitchFamily="34" charset="0"/>
              <a:buChar char="•"/>
            </a:pPr>
            <a:r>
              <a:rPr lang="nl-NL" sz="1800" dirty="0">
                <a:latin typeface="+mn-lt"/>
              </a:rPr>
              <a:t>Samenstelling beleggingen wordt bepaald door leeftijdsverdeling van deelnemers</a:t>
            </a:r>
          </a:p>
          <a:p>
            <a:pPr marL="342900" indent="-342900">
              <a:buFont typeface="Arial" panose="020B0604020202020204" pitchFamily="34" charset="0"/>
              <a:buChar char="•"/>
            </a:pPr>
            <a:r>
              <a:rPr lang="nl-NL" sz="1800" dirty="0">
                <a:latin typeface="+mn-lt"/>
              </a:rPr>
              <a:t>Samenstelling beleggingen moet passen binnen de risicohouding van deelnemers</a:t>
            </a:r>
          </a:p>
          <a:p>
            <a:pPr marL="342900" indent="-342900">
              <a:buFont typeface="Arial" panose="020B0604020202020204" pitchFamily="34" charset="0"/>
              <a:buChar char="•"/>
            </a:pPr>
            <a:r>
              <a:rPr lang="nl-NL" sz="1800" dirty="0">
                <a:latin typeface="+mn-lt"/>
              </a:rPr>
              <a:t>Jongere deelnemers hebben volgens de regels meer risico en hebben dus een grotere kans op hogere rendementen, maar ook op tegenvallers</a:t>
            </a:r>
          </a:p>
          <a:p>
            <a:pPr marL="342900" indent="-342900">
              <a:buFont typeface="Arial" panose="020B0604020202020204" pitchFamily="34" charset="0"/>
              <a:buChar char="•"/>
            </a:pPr>
            <a:r>
              <a:rPr lang="nl-NL" sz="1800" dirty="0">
                <a:latin typeface="+mn-lt"/>
              </a:rPr>
              <a:t>(Bijna)-gepensioneerden hebben juist minder risico en dus minder uitschieters in rendement naar boven én beneden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latin typeface="+mn-lt"/>
            </a:endParaRPr>
          </a:p>
        </p:txBody>
      </p:sp>
      <p:pic>
        <p:nvPicPr>
          <p:cNvPr id="12" name="Tijdelijke aanduiding voor inhoud 11" descr="Afbeelding met logo&#10;&#10;Automatisch gegenereerde beschrijving">
            <a:extLst>
              <a:ext uri="{FF2B5EF4-FFF2-40B4-BE49-F238E27FC236}">
                <a16:creationId xmlns:a16="http://schemas.microsoft.com/office/drawing/2014/main" id="{42CA39BF-BBDA-4526-8623-879007F6CA00}"/>
              </a:ext>
            </a:extLst>
          </p:cNvPr>
          <p:cNvPicPr>
            <a:picLocks noGrp="1" noChangeAspect="1"/>
          </p:cNvPicPr>
          <p:nvPr>
            <p:ph sz="quarter" idx="14"/>
          </p:nvPr>
        </p:nvPicPr>
        <p:blipFill rotWithShape="1">
          <a:blip r:embed="rId3"/>
          <a:srcRect t="1724"/>
          <a:stretch/>
        </p:blipFill>
        <p:spPr>
          <a:xfrm flipH="1">
            <a:off x="5705474" y="2417509"/>
            <a:ext cx="7136693" cy="3945191"/>
          </a:xfrm>
        </p:spPr>
      </p:pic>
      <p:sp>
        <p:nvSpPr>
          <p:cNvPr id="4" name="Tijdelijke aanduiding voor dianummer 3">
            <a:extLst>
              <a:ext uri="{FF2B5EF4-FFF2-40B4-BE49-F238E27FC236}">
                <a16:creationId xmlns:a16="http://schemas.microsoft.com/office/drawing/2014/main" id="{70C9EDFE-1A93-7957-8804-3BF458DDF9EB}"/>
              </a:ext>
            </a:extLst>
          </p:cNvPr>
          <p:cNvSpPr>
            <a:spLocks noGrp="1"/>
          </p:cNvSpPr>
          <p:nvPr>
            <p:ph type="sldNum" sz="quarter" idx="11"/>
          </p:nvPr>
        </p:nvSpPr>
        <p:spPr/>
        <p:txBody>
          <a:bodyPr/>
          <a:lstStyle/>
          <a:p>
            <a:fld id="{AAE150CC-0EC0-4677-818F-64AFD6E91A3B}" type="slidenum">
              <a:rPr lang="nl-NL" smtClean="0"/>
              <a:pPr/>
              <a:t>12</a:t>
            </a:fld>
            <a:endParaRPr lang="nl-NL" dirty="0"/>
          </a:p>
        </p:txBody>
      </p:sp>
      <p:grpSp>
        <p:nvGrpSpPr>
          <p:cNvPr id="2" name="Groep 1">
            <a:extLst>
              <a:ext uri="{FF2B5EF4-FFF2-40B4-BE49-F238E27FC236}">
                <a16:creationId xmlns:a16="http://schemas.microsoft.com/office/drawing/2014/main" id="{B53D38D1-8486-FB9A-B9B4-9D52E5240E14}"/>
              </a:ext>
            </a:extLst>
          </p:cNvPr>
          <p:cNvGrpSpPr/>
          <p:nvPr/>
        </p:nvGrpSpPr>
        <p:grpSpPr>
          <a:xfrm>
            <a:off x="0" y="254794"/>
            <a:ext cx="321118" cy="1373250"/>
            <a:chOff x="3690377" y="1877464"/>
            <a:chExt cx="321118" cy="1373250"/>
          </a:xfrm>
        </p:grpSpPr>
        <p:sp>
          <p:nvSpPr>
            <p:cNvPr id="8" name="Rechthoek: afgeronde bovenhoeken 7">
              <a:extLst>
                <a:ext uri="{FF2B5EF4-FFF2-40B4-BE49-F238E27FC236}">
                  <a16:creationId xmlns:a16="http://schemas.microsoft.com/office/drawing/2014/main" id="{6818622D-782F-33BD-8810-A0F8EA01CA56}"/>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1D0671C0-B84A-A0C9-E9D2-743720C22D1D}"/>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r>
                <a:rPr lang="nl-NL" sz="1000" dirty="0">
                  <a:solidFill>
                    <a:schemeClr val="bg1"/>
                  </a:solidFill>
                </a:rPr>
                <a:t>2c. Opbouwfase</a:t>
              </a:r>
            </a:p>
          </p:txBody>
        </p:sp>
      </p:grpSp>
    </p:spTree>
    <p:extLst>
      <p:ext uri="{BB962C8B-B14F-4D97-AF65-F5344CB8AC3E}">
        <p14:creationId xmlns:p14="http://schemas.microsoft.com/office/powerpoint/2010/main" val="282870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F35F4-2605-835C-06A9-32AEA834747A}"/>
              </a:ext>
            </a:extLst>
          </p:cNvPr>
          <p:cNvSpPr>
            <a:spLocks noGrp="1"/>
          </p:cNvSpPr>
          <p:nvPr>
            <p:ph type="title"/>
          </p:nvPr>
        </p:nvSpPr>
        <p:spPr/>
        <p:txBody>
          <a:bodyPr/>
          <a:lstStyle/>
          <a:p>
            <a:r>
              <a:rPr lang="nl-NL" dirty="0"/>
              <a:t>Persoonlijke pensioenvermogen wordt pensioeninkomen</a:t>
            </a:r>
            <a:br>
              <a:rPr lang="nl-NL" dirty="0"/>
            </a:br>
            <a:r>
              <a:rPr lang="nl-NL" dirty="0">
                <a:solidFill>
                  <a:schemeClr val="tx2"/>
                </a:solidFill>
                <a:latin typeface="+mn-lt"/>
              </a:rPr>
              <a:t>Bij pensionering</a:t>
            </a:r>
          </a:p>
        </p:txBody>
      </p:sp>
      <p:sp>
        <p:nvSpPr>
          <p:cNvPr id="3" name="Tijdelijke aanduiding voor inhoud 2">
            <a:extLst>
              <a:ext uri="{FF2B5EF4-FFF2-40B4-BE49-F238E27FC236}">
                <a16:creationId xmlns:a16="http://schemas.microsoft.com/office/drawing/2014/main" id="{8498A056-DD7C-45E6-7264-0126DCB11E8D}"/>
              </a:ext>
            </a:extLst>
          </p:cNvPr>
          <p:cNvSpPr>
            <a:spLocks noGrp="1"/>
          </p:cNvSpPr>
          <p:nvPr>
            <p:ph sz="quarter" idx="12"/>
          </p:nvPr>
        </p:nvSpPr>
        <p:spPr/>
        <p:txBody>
          <a:bodyPr/>
          <a:lstStyle/>
          <a:p>
            <a:r>
              <a:rPr lang="nl-NL" b="1" dirty="0">
                <a:latin typeface="+mn-lt"/>
              </a:rPr>
              <a:t>Dit blijft hetzelfde</a:t>
            </a:r>
          </a:p>
          <a:p>
            <a:pPr marL="342900" indent="-342900">
              <a:buFont typeface="Arial" panose="020B0604020202020204" pitchFamily="34" charset="0"/>
              <a:buChar char="•"/>
            </a:pPr>
            <a:r>
              <a:rPr lang="nl-NL" dirty="0">
                <a:latin typeface="+mn-lt"/>
              </a:rPr>
              <a:t>Na pensionering maandelijks pensioeninkomen en jaarlijks vakantiegeld</a:t>
            </a:r>
          </a:p>
          <a:p>
            <a:pPr marL="342900" indent="-342900">
              <a:buFont typeface="Arial" panose="020B0604020202020204" pitchFamily="34" charset="0"/>
              <a:buChar char="•"/>
            </a:pPr>
            <a:r>
              <a:rPr lang="nl-NL" dirty="0">
                <a:latin typeface="+mn-lt"/>
              </a:rPr>
              <a:t>Keuzemogelijkheden, zoals</a:t>
            </a:r>
          </a:p>
          <a:p>
            <a:pPr marL="630900" lvl="1" indent="-342900">
              <a:buFont typeface="Arial" panose="020B0604020202020204" pitchFamily="34" charset="0"/>
              <a:buChar char="•"/>
            </a:pPr>
            <a:r>
              <a:rPr lang="nl-NL" sz="2000" dirty="0"/>
              <a:t>Eerder of later met pensioen</a:t>
            </a:r>
          </a:p>
          <a:p>
            <a:pPr marL="630900" lvl="1" indent="-342900">
              <a:buFont typeface="Arial" panose="020B0604020202020204" pitchFamily="34" charset="0"/>
              <a:buChar char="•"/>
            </a:pPr>
            <a:r>
              <a:rPr lang="nl-NL" sz="2000" dirty="0"/>
              <a:t>Verhouding ouderdoms- en partnerpensioen</a:t>
            </a:r>
          </a:p>
          <a:p>
            <a:pPr marL="630900" lvl="1" indent="-342900">
              <a:buFont typeface="Arial" panose="020B0604020202020204" pitchFamily="34" charset="0"/>
              <a:buChar char="•"/>
            </a:pPr>
            <a:r>
              <a:rPr lang="nl-NL" sz="2000" dirty="0"/>
              <a:t>Deeltijdpensioen</a:t>
            </a:r>
          </a:p>
          <a:p>
            <a:pPr marL="630900" lvl="1" indent="-342900">
              <a:buFont typeface="Arial" panose="020B0604020202020204" pitchFamily="34" charset="0"/>
              <a:buChar char="•"/>
            </a:pPr>
            <a:r>
              <a:rPr lang="nl-NL" sz="2000" dirty="0"/>
              <a:t>Hoog/laag pensioen</a:t>
            </a:r>
            <a:endParaRPr lang="nl-NL" sz="2000" dirty="0">
              <a:latin typeface="+mn-lt"/>
            </a:endParaRPr>
          </a:p>
          <a:p>
            <a:pPr marL="342900" indent="-342900">
              <a:buFont typeface="Arial" panose="020B0604020202020204" pitchFamily="34" charset="0"/>
              <a:buChar char="•"/>
            </a:pPr>
            <a:r>
              <a:rPr lang="nl-NL" dirty="0">
                <a:latin typeface="+mn-lt"/>
              </a:rPr>
              <a:t>Premie-inleg stopt bij doorwerken na AOW-gerechtigde leeftijd</a:t>
            </a:r>
          </a:p>
          <a:p>
            <a:pPr marL="342900" indent="-342900">
              <a:buFont typeface="Arial" panose="020B0604020202020204" pitchFamily="34" charset="0"/>
              <a:buChar char="•"/>
            </a:pPr>
            <a:endParaRPr lang="nl-NL" dirty="0">
              <a:latin typeface="+mn-lt"/>
            </a:endParaRPr>
          </a:p>
          <a:p>
            <a:endParaRPr lang="nl-NL" dirty="0">
              <a:latin typeface="+mn-lt"/>
            </a:endParaRPr>
          </a:p>
          <a:p>
            <a:endParaRPr lang="nl-NL" dirty="0">
              <a:latin typeface="+mn-lt"/>
            </a:endParaRPr>
          </a:p>
          <a:p>
            <a:endParaRPr lang="nl-NL" dirty="0"/>
          </a:p>
        </p:txBody>
      </p:sp>
      <p:sp>
        <p:nvSpPr>
          <p:cNvPr id="6" name="Tijdelijke aanduiding voor dianummer 5">
            <a:extLst>
              <a:ext uri="{FF2B5EF4-FFF2-40B4-BE49-F238E27FC236}">
                <a16:creationId xmlns:a16="http://schemas.microsoft.com/office/drawing/2014/main" id="{7CBBEDBE-A5ED-A3B0-AF52-59FDB37C4D9A}"/>
              </a:ext>
            </a:extLst>
          </p:cNvPr>
          <p:cNvSpPr>
            <a:spLocks noGrp="1"/>
          </p:cNvSpPr>
          <p:nvPr>
            <p:ph type="sldNum" sz="quarter" idx="11"/>
          </p:nvPr>
        </p:nvSpPr>
        <p:spPr/>
        <p:txBody>
          <a:bodyPr/>
          <a:lstStyle/>
          <a:p>
            <a:fld id="{AAE150CC-0EC0-4677-818F-64AFD6E91A3B}" type="slidenum">
              <a:rPr lang="nl-NL" smtClean="0"/>
              <a:pPr/>
              <a:t>13</a:t>
            </a:fld>
            <a:endParaRPr lang="nl-NL" dirty="0"/>
          </a:p>
        </p:txBody>
      </p:sp>
      <p:sp>
        <p:nvSpPr>
          <p:cNvPr id="16" name="Tekstvak 15">
            <a:extLst>
              <a:ext uri="{FF2B5EF4-FFF2-40B4-BE49-F238E27FC236}">
                <a16:creationId xmlns:a16="http://schemas.microsoft.com/office/drawing/2014/main" id="{60F981F2-DC3A-16F0-4914-6E84E620B7FD}"/>
              </a:ext>
            </a:extLst>
          </p:cNvPr>
          <p:cNvSpPr txBox="1"/>
          <p:nvPr/>
        </p:nvSpPr>
        <p:spPr>
          <a:xfrm>
            <a:off x="6096000" y="3889507"/>
            <a:ext cx="6096000" cy="1477328"/>
          </a:xfrm>
          <a:prstGeom prst="rect">
            <a:avLst/>
          </a:prstGeom>
          <a:noFill/>
        </p:spPr>
        <p:txBody>
          <a:bodyPr wrap="square">
            <a:spAutoFit/>
          </a:bodyPr>
          <a:lstStyle/>
          <a:p>
            <a:pPr marL="0" lvl="1"/>
            <a:r>
              <a:rPr lang="nl-NL" sz="1800" b="1" dirty="0">
                <a:solidFill>
                  <a:schemeClr val="tx2"/>
                </a:solidFill>
              </a:rPr>
              <a:t>Hoogte pensioeninkomen wordt variabel en afhankelijk van:</a:t>
            </a:r>
          </a:p>
          <a:p>
            <a:pPr marL="266700" lvl="1" indent="-266700">
              <a:buFont typeface="Arial" panose="020B0604020202020204" pitchFamily="34" charset="0"/>
              <a:buChar char="•"/>
            </a:pPr>
            <a:r>
              <a:rPr lang="nl-NL" sz="1800" dirty="0">
                <a:solidFill>
                  <a:schemeClr val="tx2"/>
                </a:solidFill>
              </a:rPr>
              <a:t>Het opgebouwde persoonlijke pensioenvermogen</a:t>
            </a:r>
          </a:p>
          <a:p>
            <a:pPr marL="266700" lvl="1" indent="-266700">
              <a:buFont typeface="Arial" panose="020B0604020202020204" pitchFamily="34" charset="0"/>
              <a:buChar char="•"/>
            </a:pPr>
            <a:r>
              <a:rPr lang="nl-NL" sz="1800" dirty="0">
                <a:solidFill>
                  <a:schemeClr val="tx2"/>
                </a:solidFill>
              </a:rPr>
              <a:t>Het projectierendement</a:t>
            </a:r>
          </a:p>
          <a:p>
            <a:pPr marL="266700" lvl="1" indent="-266700">
              <a:buFont typeface="Arial" panose="020B0604020202020204" pitchFamily="34" charset="0"/>
              <a:buChar char="•"/>
            </a:pPr>
            <a:r>
              <a:rPr lang="nl-NL" sz="1800" dirty="0">
                <a:solidFill>
                  <a:schemeClr val="tx2"/>
                </a:solidFill>
              </a:rPr>
              <a:t>Levensverwachting</a:t>
            </a:r>
          </a:p>
        </p:txBody>
      </p:sp>
      <p:pic>
        <p:nvPicPr>
          <p:cNvPr id="15" name="Tijdelijke aanduiding voor inhoud 14">
            <a:extLst>
              <a:ext uri="{FF2B5EF4-FFF2-40B4-BE49-F238E27FC236}">
                <a16:creationId xmlns:a16="http://schemas.microsoft.com/office/drawing/2014/main" id="{B705B5AC-B2FC-A0BD-1EB6-5922ECE51A73}"/>
              </a:ext>
            </a:extLst>
          </p:cNvPr>
          <p:cNvPicPr>
            <a:picLocks noGrp="1" noChangeAspect="1"/>
          </p:cNvPicPr>
          <p:nvPr>
            <p:ph sz="quarter" idx="14"/>
          </p:nvPr>
        </p:nvPicPr>
        <p:blipFill>
          <a:blip r:embed="rId3"/>
          <a:stretch>
            <a:fillRect/>
          </a:stretch>
        </p:blipFill>
        <p:spPr>
          <a:xfrm>
            <a:off x="9925509" y="2142301"/>
            <a:ext cx="1957616" cy="1503864"/>
          </a:xfrm>
        </p:spPr>
      </p:pic>
      <p:pic>
        <p:nvPicPr>
          <p:cNvPr id="19" name="Afbeelding 18">
            <a:extLst>
              <a:ext uri="{FF2B5EF4-FFF2-40B4-BE49-F238E27FC236}">
                <a16:creationId xmlns:a16="http://schemas.microsoft.com/office/drawing/2014/main" id="{799C84F8-1CB4-50E4-53B0-41F89C203033}"/>
              </a:ext>
            </a:extLst>
          </p:cNvPr>
          <p:cNvPicPr>
            <a:picLocks noChangeAspect="1"/>
          </p:cNvPicPr>
          <p:nvPr/>
        </p:nvPicPr>
        <p:blipFill>
          <a:blip r:embed="rId4"/>
          <a:stretch>
            <a:fillRect/>
          </a:stretch>
        </p:blipFill>
        <p:spPr>
          <a:xfrm>
            <a:off x="8075801" y="2142303"/>
            <a:ext cx="1750185" cy="1503863"/>
          </a:xfrm>
          <a:prstGeom prst="rect">
            <a:avLst/>
          </a:prstGeom>
        </p:spPr>
      </p:pic>
      <p:pic>
        <p:nvPicPr>
          <p:cNvPr id="26" name="Afbeelding 25">
            <a:extLst>
              <a:ext uri="{FF2B5EF4-FFF2-40B4-BE49-F238E27FC236}">
                <a16:creationId xmlns:a16="http://schemas.microsoft.com/office/drawing/2014/main" id="{70ADC96D-4F88-32FE-7B3D-84BF546FACA1}"/>
              </a:ext>
            </a:extLst>
          </p:cNvPr>
          <p:cNvPicPr>
            <a:picLocks noChangeAspect="1"/>
          </p:cNvPicPr>
          <p:nvPr/>
        </p:nvPicPr>
        <p:blipFill>
          <a:blip r:embed="rId5"/>
          <a:stretch>
            <a:fillRect/>
          </a:stretch>
        </p:blipFill>
        <p:spPr>
          <a:xfrm>
            <a:off x="6096000" y="2142303"/>
            <a:ext cx="1722267" cy="1503863"/>
          </a:xfrm>
          <a:prstGeom prst="rect">
            <a:avLst/>
          </a:prstGeom>
        </p:spPr>
      </p:pic>
      <p:grpSp>
        <p:nvGrpSpPr>
          <p:cNvPr id="4" name="Groep 3">
            <a:extLst>
              <a:ext uri="{FF2B5EF4-FFF2-40B4-BE49-F238E27FC236}">
                <a16:creationId xmlns:a16="http://schemas.microsoft.com/office/drawing/2014/main" id="{71016515-358E-BF1E-D0A8-33EF732F59C3}"/>
              </a:ext>
            </a:extLst>
          </p:cNvPr>
          <p:cNvGrpSpPr/>
          <p:nvPr/>
        </p:nvGrpSpPr>
        <p:grpSpPr>
          <a:xfrm>
            <a:off x="-1" y="254794"/>
            <a:ext cx="323038" cy="1473425"/>
            <a:chOff x="3690376" y="1877464"/>
            <a:chExt cx="323038" cy="1473425"/>
          </a:xfrm>
        </p:grpSpPr>
        <p:sp>
          <p:nvSpPr>
            <p:cNvPr id="7" name="Rechthoek: afgeronde bovenhoeken 6">
              <a:extLst>
                <a:ext uri="{FF2B5EF4-FFF2-40B4-BE49-F238E27FC236}">
                  <a16:creationId xmlns:a16="http://schemas.microsoft.com/office/drawing/2014/main" id="{834ED29F-AD80-6030-60D2-D610984F2E6A}"/>
                </a:ext>
              </a:extLst>
            </p:cNvPr>
            <p:cNvSpPr/>
            <p:nvPr/>
          </p:nvSpPr>
          <p:spPr>
            <a:xfrm rot="5400000" flipH="1">
              <a:off x="3114218" y="2453622"/>
              <a:ext cx="147342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8" name="Tekstvak 7">
              <a:extLst>
                <a:ext uri="{FF2B5EF4-FFF2-40B4-BE49-F238E27FC236}">
                  <a16:creationId xmlns:a16="http://schemas.microsoft.com/office/drawing/2014/main" id="{E52A6747-F73A-3628-B115-C990EB38A305}"/>
                </a:ext>
              </a:extLst>
            </p:cNvPr>
            <p:cNvSpPr txBox="1"/>
            <p:nvPr/>
          </p:nvSpPr>
          <p:spPr>
            <a:xfrm rot="16200000">
              <a:off x="3116151" y="2453625"/>
              <a:ext cx="1473422" cy="321105"/>
            </a:xfrm>
            <a:prstGeom prst="rect">
              <a:avLst/>
            </a:prstGeom>
            <a:noFill/>
          </p:spPr>
          <p:txBody>
            <a:bodyPr wrap="square" lIns="180000" tIns="82800" rIns="180000" bIns="82800" rtlCol="0">
              <a:spAutoFit/>
            </a:bodyPr>
            <a:lstStyle/>
            <a:p>
              <a:r>
                <a:rPr lang="nl-NL" sz="1000" dirty="0">
                  <a:solidFill>
                    <a:schemeClr val="bg1"/>
                  </a:solidFill>
                </a:rPr>
                <a:t>2d. Uitkeringsfase</a:t>
              </a:r>
            </a:p>
          </p:txBody>
        </p:sp>
      </p:grpSp>
    </p:spTree>
    <p:extLst>
      <p:ext uri="{BB962C8B-B14F-4D97-AF65-F5344CB8AC3E}">
        <p14:creationId xmlns:p14="http://schemas.microsoft.com/office/powerpoint/2010/main" val="40422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1299836-95E8-D011-0F5A-FC44E340C18D}"/>
              </a:ext>
            </a:extLst>
          </p:cNvPr>
          <p:cNvPicPr>
            <a:picLocks noChangeAspect="1"/>
          </p:cNvPicPr>
          <p:nvPr/>
        </p:nvPicPr>
        <p:blipFill rotWithShape="1">
          <a:blip r:embed="rId3"/>
          <a:srcRect l="16712" t="1229"/>
          <a:stretch/>
        </p:blipFill>
        <p:spPr>
          <a:xfrm>
            <a:off x="5936400" y="1562400"/>
            <a:ext cx="6255600" cy="4172912"/>
          </a:xfrm>
          <a:prstGeom prst="rect">
            <a:avLst/>
          </a:prstGeom>
        </p:spPr>
      </p:pic>
      <p:pic>
        <p:nvPicPr>
          <p:cNvPr id="17" name="Tijdelijke aanduiding voor inhoud 16">
            <a:extLst>
              <a:ext uri="{FF2B5EF4-FFF2-40B4-BE49-F238E27FC236}">
                <a16:creationId xmlns:a16="http://schemas.microsoft.com/office/drawing/2014/main" id="{62007974-0966-C13A-198C-B8F603642620}"/>
              </a:ext>
            </a:extLst>
          </p:cNvPr>
          <p:cNvPicPr>
            <a:picLocks noGrp="1" noChangeAspect="1"/>
          </p:cNvPicPr>
          <p:nvPr>
            <p:ph sz="quarter" idx="14"/>
          </p:nvPr>
        </p:nvPicPr>
        <p:blipFill rotWithShape="1">
          <a:blip r:embed="rId4"/>
          <a:srcRect t="13009" r="28881" b="1"/>
          <a:stretch/>
        </p:blipFill>
        <p:spPr>
          <a:xfrm>
            <a:off x="6435686" y="1484683"/>
            <a:ext cx="5756313" cy="3960554"/>
          </a:xfrm>
        </p:spPr>
      </p:pic>
      <p:pic>
        <p:nvPicPr>
          <p:cNvPr id="8" name="Afbeelding 7" descr="Afbeelding met diagram&#10;&#10;Automatisch gegenereerde beschrijving">
            <a:extLst>
              <a:ext uri="{FF2B5EF4-FFF2-40B4-BE49-F238E27FC236}">
                <a16:creationId xmlns:a16="http://schemas.microsoft.com/office/drawing/2014/main" id="{DC1276A6-4585-4AC6-D3DF-A92A12D1007F}"/>
              </a:ext>
            </a:extLst>
          </p:cNvPr>
          <p:cNvPicPr>
            <a:picLocks noChangeAspect="1"/>
          </p:cNvPicPr>
          <p:nvPr/>
        </p:nvPicPr>
        <p:blipFill rotWithShape="1">
          <a:blip r:embed="rId5"/>
          <a:srcRect l="15001" t="3825" r="12223" b="-8357"/>
          <a:stretch/>
        </p:blipFill>
        <p:spPr>
          <a:xfrm>
            <a:off x="6435686" y="1484683"/>
            <a:ext cx="5756314" cy="4650829"/>
          </a:xfrm>
          <a:prstGeom prst="rect">
            <a:avLst/>
          </a:prstGeom>
        </p:spPr>
      </p:pic>
      <p:sp>
        <p:nvSpPr>
          <p:cNvPr id="2" name="Titel 1">
            <a:extLst>
              <a:ext uri="{FF2B5EF4-FFF2-40B4-BE49-F238E27FC236}">
                <a16:creationId xmlns:a16="http://schemas.microsoft.com/office/drawing/2014/main" id="{19D954E8-2AA5-C90C-4C9F-B681FE25B5D2}"/>
              </a:ext>
            </a:extLst>
          </p:cNvPr>
          <p:cNvSpPr>
            <a:spLocks noGrp="1"/>
          </p:cNvSpPr>
          <p:nvPr>
            <p:ph type="title"/>
          </p:nvPr>
        </p:nvSpPr>
        <p:spPr/>
        <p:txBody>
          <a:bodyPr/>
          <a:lstStyle/>
          <a:p>
            <a:r>
              <a:rPr lang="nl-NL" dirty="0"/>
              <a:t>Persoonlijke pensioenvermogen wordt pensioeninkomen</a:t>
            </a:r>
            <a:br>
              <a:rPr lang="nl-NL" dirty="0"/>
            </a:br>
            <a:r>
              <a:rPr lang="nl-NL" dirty="0">
                <a:solidFill>
                  <a:schemeClr val="tx2"/>
                </a:solidFill>
                <a:latin typeface="+mn-lt"/>
              </a:rPr>
              <a:t>Bij pensionering</a:t>
            </a:r>
            <a:endParaRPr lang="nl-NL" dirty="0"/>
          </a:p>
        </p:txBody>
      </p:sp>
      <p:sp>
        <p:nvSpPr>
          <p:cNvPr id="6" name="Tijdelijke aanduiding voor dianummer 5">
            <a:extLst>
              <a:ext uri="{FF2B5EF4-FFF2-40B4-BE49-F238E27FC236}">
                <a16:creationId xmlns:a16="http://schemas.microsoft.com/office/drawing/2014/main" id="{E34B85F4-149A-355D-C3D5-A08ADECE8466}"/>
              </a:ext>
            </a:extLst>
          </p:cNvPr>
          <p:cNvSpPr>
            <a:spLocks noGrp="1"/>
          </p:cNvSpPr>
          <p:nvPr>
            <p:ph type="sldNum" sz="quarter" idx="11"/>
          </p:nvPr>
        </p:nvSpPr>
        <p:spPr/>
        <p:txBody>
          <a:bodyPr/>
          <a:lstStyle/>
          <a:p>
            <a:fld id="{AAE150CC-0EC0-4677-818F-64AFD6E91A3B}" type="slidenum">
              <a:rPr lang="nl-NL" smtClean="0"/>
              <a:pPr/>
              <a:t>14</a:t>
            </a:fld>
            <a:endParaRPr lang="nl-NL" dirty="0"/>
          </a:p>
        </p:txBody>
      </p:sp>
      <p:sp>
        <p:nvSpPr>
          <p:cNvPr id="14" name="Tijdelijke aanduiding voor inhoud 13">
            <a:extLst>
              <a:ext uri="{FF2B5EF4-FFF2-40B4-BE49-F238E27FC236}">
                <a16:creationId xmlns:a16="http://schemas.microsoft.com/office/drawing/2014/main" id="{A5BEF0A8-005B-1177-CFD1-9107A578D505}"/>
              </a:ext>
            </a:extLst>
          </p:cNvPr>
          <p:cNvSpPr>
            <a:spLocks noGrp="1"/>
          </p:cNvSpPr>
          <p:nvPr>
            <p:ph sz="quarter" idx="12"/>
          </p:nvPr>
        </p:nvSpPr>
        <p:spPr/>
        <p:txBody>
          <a:bodyPr/>
          <a:lstStyle/>
          <a:p>
            <a:r>
              <a:rPr lang="nl-NL" b="1" dirty="0">
                <a:latin typeface="+mn-lt"/>
              </a:rPr>
              <a:t>Dit verandert</a:t>
            </a:r>
          </a:p>
          <a:p>
            <a:pPr marL="342900" indent="-342900">
              <a:buFont typeface="Arial" panose="020B0604020202020204" pitchFamily="34" charset="0"/>
              <a:buChar char="•"/>
            </a:pPr>
            <a:r>
              <a:rPr lang="nl-NL" dirty="0">
                <a:latin typeface="+mn-lt"/>
              </a:rPr>
              <a:t>Pensioeninkomen in uitkeringsfase wordt variabel en beweegt mee met economie</a:t>
            </a:r>
          </a:p>
          <a:p>
            <a:pPr marL="342900" indent="-342900">
              <a:buFont typeface="Arial" panose="020B0604020202020204" pitchFamily="34" charset="0"/>
              <a:buChar char="•"/>
            </a:pPr>
            <a:r>
              <a:rPr lang="nl-NL" dirty="0">
                <a:latin typeface="+mn-lt"/>
              </a:rPr>
              <a:t>Persoonlijk pensioenvermogen deelt ook na pensionering mee in de rendementen</a:t>
            </a:r>
          </a:p>
          <a:p>
            <a:pPr marL="342900" indent="-342900">
              <a:buFont typeface="Arial" panose="020B0604020202020204" pitchFamily="34" charset="0"/>
              <a:buChar char="•"/>
            </a:pPr>
            <a:r>
              <a:rPr lang="nl-NL" dirty="0">
                <a:latin typeface="+mn-lt"/>
              </a:rPr>
              <a:t>Eerder verhogen, maar ook eerder verlagen bij tegenvallers</a:t>
            </a:r>
          </a:p>
          <a:p>
            <a:pPr marL="342900" indent="-342900">
              <a:buFont typeface="Arial" panose="020B0604020202020204" pitchFamily="34" charset="0"/>
              <a:buChar char="•"/>
            </a:pPr>
            <a:r>
              <a:rPr lang="nl-NL" dirty="0">
                <a:latin typeface="+mn-lt"/>
              </a:rPr>
              <a:t>Grote negatieve schommelingen worden voorkomen door onder andere:</a:t>
            </a:r>
          </a:p>
          <a:p>
            <a:pPr marL="630900" lvl="1" indent="-342900">
              <a:buFont typeface="Arial" panose="020B0604020202020204" pitchFamily="34" charset="0"/>
              <a:buChar char="•"/>
            </a:pPr>
            <a:r>
              <a:rPr lang="nl-NL" sz="2000" dirty="0"/>
              <a:t>De solidariteitsreserve</a:t>
            </a:r>
          </a:p>
          <a:p>
            <a:pPr marL="630900" lvl="1" indent="-342900">
              <a:buFont typeface="Arial" panose="020B0604020202020204" pitchFamily="34" charset="0"/>
              <a:buChar char="•"/>
            </a:pPr>
            <a:r>
              <a:rPr lang="nl-NL" sz="2000" dirty="0"/>
              <a:t>Meer beschermingsrendement bij pensionering</a:t>
            </a:r>
          </a:p>
          <a:p>
            <a:pPr marL="342900" indent="-342900">
              <a:buFont typeface="Arial" panose="020B0604020202020204" pitchFamily="34" charset="0"/>
              <a:buChar char="•"/>
            </a:pPr>
            <a:endParaRPr lang="nl-NL" dirty="0">
              <a:latin typeface="+mn-lt"/>
            </a:endParaRPr>
          </a:p>
          <a:p>
            <a:pPr marL="630900" lvl="1" indent="-342900">
              <a:buFont typeface="Arial" panose="020B0604020202020204" pitchFamily="34" charset="0"/>
              <a:buChar char="•"/>
            </a:pPr>
            <a:endParaRPr lang="nl-NL" b="1" dirty="0"/>
          </a:p>
          <a:p>
            <a:endParaRPr lang="nl-NL" dirty="0"/>
          </a:p>
          <a:p>
            <a:endParaRPr lang="nl-NL" dirty="0"/>
          </a:p>
        </p:txBody>
      </p:sp>
      <p:grpSp>
        <p:nvGrpSpPr>
          <p:cNvPr id="3" name="Groep 2">
            <a:extLst>
              <a:ext uri="{FF2B5EF4-FFF2-40B4-BE49-F238E27FC236}">
                <a16:creationId xmlns:a16="http://schemas.microsoft.com/office/drawing/2014/main" id="{A425271D-BD08-D185-679D-7B3532D3877F}"/>
              </a:ext>
            </a:extLst>
          </p:cNvPr>
          <p:cNvGrpSpPr/>
          <p:nvPr/>
        </p:nvGrpSpPr>
        <p:grpSpPr>
          <a:xfrm>
            <a:off x="-1" y="254794"/>
            <a:ext cx="323038" cy="1473425"/>
            <a:chOff x="3690376" y="1877464"/>
            <a:chExt cx="323038" cy="1473425"/>
          </a:xfrm>
        </p:grpSpPr>
        <p:sp>
          <p:nvSpPr>
            <p:cNvPr id="4" name="Rechthoek: afgeronde bovenhoeken 3">
              <a:extLst>
                <a:ext uri="{FF2B5EF4-FFF2-40B4-BE49-F238E27FC236}">
                  <a16:creationId xmlns:a16="http://schemas.microsoft.com/office/drawing/2014/main" id="{EB65DABE-B84A-506A-3AF2-F65DC3FD2330}"/>
                </a:ext>
              </a:extLst>
            </p:cNvPr>
            <p:cNvSpPr/>
            <p:nvPr/>
          </p:nvSpPr>
          <p:spPr>
            <a:xfrm rot="5400000" flipH="1">
              <a:off x="3114218" y="2453622"/>
              <a:ext cx="147342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5221E6E8-771F-D7D0-CA47-B85B6635D706}"/>
                </a:ext>
              </a:extLst>
            </p:cNvPr>
            <p:cNvSpPr txBox="1"/>
            <p:nvPr/>
          </p:nvSpPr>
          <p:spPr>
            <a:xfrm rot="16200000">
              <a:off x="3116151" y="2453625"/>
              <a:ext cx="1473422" cy="321105"/>
            </a:xfrm>
            <a:prstGeom prst="rect">
              <a:avLst/>
            </a:prstGeom>
            <a:noFill/>
          </p:spPr>
          <p:txBody>
            <a:bodyPr wrap="square" lIns="180000" tIns="82800" rIns="180000" bIns="82800" rtlCol="0">
              <a:spAutoFit/>
            </a:bodyPr>
            <a:lstStyle/>
            <a:p>
              <a:r>
                <a:rPr lang="nl-NL" sz="1000" dirty="0">
                  <a:solidFill>
                    <a:schemeClr val="bg1"/>
                  </a:solidFill>
                </a:rPr>
                <a:t>2d. Uitkeringsfase</a:t>
              </a:r>
            </a:p>
          </p:txBody>
        </p:sp>
      </p:grpSp>
    </p:spTree>
    <p:extLst>
      <p:ext uri="{BB962C8B-B14F-4D97-AF65-F5344CB8AC3E}">
        <p14:creationId xmlns:p14="http://schemas.microsoft.com/office/powerpoint/2010/main" val="41469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descr="Afbeelding met paraplu, accessoire&#10;&#10;Automatisch gegenereerde beschrijving">
            <a:extLst>
              <a:ext uri="{FF2B5EF4-FFF2-40B4-BE49-F238E27FC236}">
                <a16:creationId xmlns:a16="http://schemas.microsoft.com/office/drawing/2014/main" id="{DDD6D50C-CD08-516C-8749-99A4F89AE143}"/>
              </a:ext>
            </a:extLst>
          </p:cNvPr>
          <p:cNvPicPr>
            <a:picLocks noGrp="1" noChangeAspect="1"/>
          </p:cNvPicPr>
          <p:nvPr>
            <p:ph sz="quarter" idx="12"/>
          </p:nvPr>
        </p:nvPicPr>
        <p:blipFill rotWithShape="1">
          <a:blip r:embed="rId3"/>
          <a:srcRect l="3645" t="504" r="3647" b="7257"/>
          <a:stretch/>
        </p:blipFill>
        <p:spPr>
          <a:xfrm>
            <a:off x="503238" y="1635616"/>
            <a:ext cx="11185200" cy="4292468"/>
          </a:xfrm>
        </p:spPr>
      </p:pic>
      <p:sp>
        <p:nvSpPr>
          <p:cNvPr id="2" name="Titel 1">
            <a:extLst>
              <a:ext uri="{FF2B5EF4-FFF2-40B4-BE49-F238E27FC236}">
                <a16:creationId xmlns:a16="http://schemas.microsoft.com/office/drawing/2014/main" id="{91FF9C1B-7A0F-7508-8DA6-9991DF0DDF59}"/>
              </a:ext>
            </a:extLst>
          </p:cNvPr>
          <p:cNvSpPr>
            <a:spLocks noGrp="1"/>
          </p:cNvSpPr>
          <p:nvPr>
            <p:ph type="title"/>
          </p:nvPr>
        </p:nvSpPr>
        <p:spPr/>
        <p:txBody>
          <a:bodyPr/>
          <a:lstStyle/>
          <a:p>
            <a:r>
              <a:rPr lang="nl-NL" dirty="0"/>
              <a:t>Verplichte solidariteitsreserve</a:t>
            </a:r>
            <a:br>
              <a:rPr lang="nl-NL" dirty="0"/>
            </a:br>
            <a:r>
              <a:rPr lang="nl-NL" dirty="0">
                <a:solidFill>
                  <a:schemeClr val="tx2"/>
                </a:solidFill>
                <a:latin typeface="+mn-lt"/>
              </a:rPr>
              <a:t>Naast het persoonlijke pensioenvermogen per deelnemer</a:t>
            </a:r>
          </a:p>
        </p:txBody>
      </p:sp>
      <p:sp>
        <p:nvSpPr>
          <p:cNvPr id="4" name="Tijdelijke aanduiding voor dianummer 3">
            <a:extLst>
              <a:ext uri="{FF2B5EF4-FFF2-40B4-BE49-F238E27FC236}">
                <a16:creationId xmlns:a16="http://schemas.microsoft.com/office/drawing/2014/main" id="{08E80E89-B92C-8CAD-DD88-9C4CE1B799C6}"/>
              </a:ext>
            </a:extLst>
          </p:cNvPr>
          <p:cNvSpPr>
            <a:spLocks noGrp="1"/>
          </p:cNvSpPr>
          <p:nvPr>
            <p:ph type="sldNum" sz="quarter" idx="11"/>
          </p:nvPr>
        </p:nvSpPr>
        <p:spPr/>
        <p:txBody>
          <a:bodyPr/>
          <a:lstStyle/>
          <a:p>
            <a:fld id="{AAE150CC-0EC0-4677-818F-64AFD6E91A3B}" type="slidenum">
              <a:rPr lang="nl-NL" smtClean="0"/>
              <a:pPr/>
              <a:t>15</a:t>
            </a:fld>
            <a:endParaRPr lang="nl-NL" dirty="0"/>
          </a:p>
        </p:txBody>
      </p:sp>
      <p:pic>
        <p:nvPicPr>
          <p:cNvPr id="6" name="Picture 4" descr="banners pensioenfabels V04">
            <a:extLst>
              <a:ext uri="{FF2B5EF4-FFF2-40B4-BE49-F238E27FC236}">
                <a16:creationId xmlns:a16="http://schemas.microsoft.com/office/drawing/2014/main" id="{9523205C-1F30-20EE-DB82-30B25C424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00" y="1561269"/>
            <a:ext cx="7868468" cy="441833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3E66750D-D905-9307-6A5D-318C8A1D69D7}"/>
              </a:ext>
            </a:extLst>
          </p:cNvPr>
          <p:cNvPicPr>
            <a:picLocks noChangeAspect="1"/>
          </p:cNvPicPr>
          <p:nvPr/>
        </p:nvPicPr>
        <p:blipFill>
          <a:blip r:embed="rId5"/>
          <a:stretch>
            <a:fillRect/>
          </a:stretch>
        </p:blipFill>
        <p:spPr>
          <a:xfrm>
            <a:off x="8017656" y="3317200"/>
            <a:ext cx="3470299" cy="2610884"/>
          </a:xfrm>
          <a:prstGeom prst="rect">
            <a:avLst/>
          </a:prstGeom>
        </p:spPr>
      </p:pic>
      <p:grpSp>
        <p:nvGrpSpPr>
          <p:cNvPr id="5" name="Groep 4">
            <a:extLst>
              <a:ext uri="{FF2B5EF4-FFF2-40B4-BE49-F238E27FC236}">
                <a16:creationId xmlns:a16="http://schemas.microsoft.com/office/drawing/2014/main" id="{4CAE34CD-7A7F-9EFA-402B-EA120CCEA70C}"/>
              </a:ext>
            </a:extLst>
          </p:cNvPr>
          <p:cNvGrpSpPr/>
          <p:nvPr/>
        </p:nvGrpSpPr>
        <p:grpSpPr>
          <a:xfrm>
            <a:off x="-3" y="254794"/>
            <a:ext cx="323041" cy="1890773"/>
            <a:chOff x="3690374" y="1877464"/>
            <a:chExt cx="323041" cy="1890773"/>
          </a:xfrm>
        </p:grpSpPr>
        <p:sp>
          <p:nvSpPr>
            <p:cNvPr id="8" name="Rechthoek: afgeronde bovenhoeken 7">
              <a:extLst>
                <a:ext uri="{FF2B5EF4-FFF2-40B4-BE49-F238E27FC236}">
                  <a16:creationId xmlns:a16="http://schemas.microsoft.com/office/drawing/2014/main" id="{98C2811E-72BC-6467-6625-B37E10ACDDE6}"/>
                </a:ext>
              </a:extLst>
            </p:cNvPr>
            <p:cNvSpPr/>
            <p:nvPr/>
          </p:nvSpPr>
          <p:spPr>
            <a:xfrm rot="5400000" flipH="1">
              <a:off x="2905542" y="2662296"/>
              <a:ext cx="189077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FC0A985E-346B-FF47-7278-FB48D19FDC3D}"/>
                </a:ext>
              </a:extLst>
            </p:cNvPr>
            <p:cNvSpPr txBox="1"/>
            <p:nvPr/>
          </p:nvSpPr>
          <p:spPr>
            <a:xfrm rot="16200000">
              <a:off x="2907478" y="2662299"/>
              <a:ext cx="1890770" cy="321105"/>
            </a:xfrm>
            <a:prstGeom prst="rect">
              <a:avLst/>
            </a:prstGeom>
            <a:noFill/>
          </p:spPr>
          <p:txBody>
            <a:bodyPr wrap="square" lIns="180000" tIns="82800" rIns="180000" bIns="82800" rtlCol="0">
              <a:spAutoFit/>
            </a:bodyPr>
            <a:lstStyle/>
            <a:p>
              <a:pPr algn="ctr"/>
              <a:r>
                <a:rPr lang="nl-NL" sz="1000" dirty="0">
                  <a:solidFill>
                    <a:schemeClr val="bg1"/>
                  </a:solidFill>
                </a:rPr>
                <a:t>2g. Solidariteitsreserve</a:t>
              </a:r>
            </a:p>
          </p:txBody>
        </p:sp>
      </p:grpSp>
      <p:sp>
        <p:nvSpPr>
          <p:cNvPr id="10" name="Rechthoek: afgeronde hoeken 9">
            <a:extLst>
              <a:ext uri="{FF2B5EF4-FFF2-40B4-BE49-F238E27FC236}">
                <a16:creationId xmlns:a16="http://schemas.microsoft.com/office/drawing/2014/main" id="{89FCD9B1-DD2D-C05A-C7A4-F78A3992B751}"/>
              </a:ext>
            </a:extLst>
          </p:cNvPr>
          <p:cNvSpPr/>
          <p:nvPr/>
        </p:nvSpPr>
        <p:spPr>
          <a:xfrm>
            <a:off x="8853359" y="1628043"/>
            <a:ext cx="2514629" cy="14294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b="1" dirty="0">
                <a:ea typeface="Times New Roman" panose="02020603050405020304" pitchFamily="18" charset="0"/>
                <a:cs typeface="Arial" panose="020B0604020202020204" pitchFamily="34" charset="0"/>
              </a:rPr>
              <a:t>Doelstelling</a:t>
            </a:r>
            <a:br>
              <a:rPr lang="nl-NL" sz="1400" dirty="0">
                <a:ea typeface="Times New Roman" panose="02020603050405020304" pitchFamily="18" charset="0"/>
                <a:cs typeface="Arial" panose="020B0604020202020204" pitchFamily="34" charset="0"/>
              </a:rPr>
            </a:br>
            <a:r>
              <a:rPr lang="nl-NL" sz="1400" dirty="0">
                <a:ea typeface="Times New Roman" panose="02020603050405020304" pitchFamily="18" charset="0"/>
                <a:cs typeface="Arial" panose="020B0604020202020204" pitchFamily="34" charset="0"/>
              </a:rPr>
              <a:t>Op ieder moment bedraagt de verwachte omvang van de reserve over 25 jaar minimaal 3%.</a:t>
            </a:r>
            <a:endParaRPr lang="nl-NL" sz="14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09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4413CAE7-EB0D-0F6A-4129-1D423777C8AB}"/>
              </a:ext>
            </a:extLst>
          </p:cNvPr>
          <p:cNvSpPr>
            <a:spLocks noGrp="1"/>
          </p:cNvSpPr>
          <p:nvPr>
            <p:ph sz="quarter" idx="14"/>
          </p:nvPr>
        </p:nvSpPr>
        <p:spPr/>
        <p:txBody>
          <a:bodyPr/>
          <a:lstStyle/>
          <a:p>
            <a:pPr marL="342900" indent="-342900">
              <a:buFont typeface="Arial" panose="020B0604020202020204" pitchFamily="34" charset="0"/>
              <a:buChar char="•"/>
            </a:pPr>
            <a:r>
              <a:rPr lang="nl-NL" dirty="0">
                <a:latin typeface="+mn-lt"/>
              </a:rPr>
              <a:t>Verkleinen van de kans op verlaging van ingegane pensioenen </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risico dat individuele deelnemers ouder worden dan verwacht</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risico dat levensverwachting sneller stijgt dan verwacht</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het risico op een negatief persoonlijk pensioenvermogen in de opbouwfase</a:t>
            </a:r>
          </a:p>
          <a:p>
            <a:endParaRPr lang="nl-NL" dirty="0"/>
          </a:p>
        </p:txBody>
      </p:sp>
      <p:sp>
        <p:nvSpPr>
          <p:cNvPr id="4" name="Tijdelijke aanduiding voor dianummer 3">
            <a:extLst>
              <a:ext uri="{FF2B5EF4-FFF2-40B4-BE49-F238E27FC236}">
                <a16:creationId xmlns:a16="http://schemas.microsoft.com/office/drawing/2014/main" id="{89CA6750-16A0-5A81-A269-C63676760AD5}"/>
              </a:ext>
            </a:extLst>
          </p:cNvPr>
          <p:cNvSpPr>
            <a:spLocks noGrp="1"/>
          </p:cNvSpPr>
          <p:nvPr>
            <p:ph type="sldNum" sz="quarter" idx="11"/>
          </p:nvPr>
        </p:nvSpPr>
        <p:spPr/>
        <p:txBody>
          <a:bodyPr/>
          <a:lstStyle/>
          <a:p>
            <a:fld id="{AAE150CC-0EC0-4677-818F-64AFD6E91A3B}" type="slidenum">
              <a:rPr lang="nl-NL" smtClean="0"/>
              <a:pPr/>
              <a:t>16</a:t>
            </a:fld>
            <a:endParaRPr lang="nl-NL" dirty="0"/>
          </a:p>
        </p:txBody>
      </p:sp>
      <p:grpSp>
        <p:nvGrpSpPr>
          <p:cNvPr id="15" name="Groep 14">
            <a:extLst>
              <a:ext uri="{FF2B5EF4-FFF2-40B4-BE49-F238E27FC236}">
                <a16:creationId xmlns:a16="http://schemas.microsoft.com/office/drawing/2014/main" id="{97C9F679-7715-8DFC-9E7D-1FF5A7F2B7A7}"/>
              </a:ext>
            </a:extLst>
          </p:cNvPr>
          <p:cNvGrpSpPr/>
          <p:nvPr/>
        </p:nvGrpSpPr>
        <p:grpSpPr>
          <a:xfrm>
            <a:off x="502800" y="1562400"/>
            <a:ext cx="5479290" cy="4417200"/>
            <a:chOff x="502800" y="1562400"/>
            <a:chExt cx="5479290" cy="4417200"/>
          </a:xfrm>
        </p:grpSpPr>
        <p:pic>
          <p:nvPicPr>
            <p:cNvPr id="13" name="Tijdelijke aanduiding voor inhoud 9" descr="Afbeelding met paraplu, accessoire&#10;&#10;Automatisch gegenereerde beschrijving">
              <a:extLst>
                <a:ext uri="{FF2B5EF4-FFF2-40B4-BE49-F238E27FC236}">
                  <a16:creationId xmlns:a16="http://schemas.microsoft.com/office/drawing/2014/main" id="{D3CE7455-4D98-8EDD-F9F3-17F74FDB2E1D}"/>
                </a:ext>
              </a:extLst>
            </p:cNvPr>
            <p:cNvPicPr>
              <a:picLocks noChangeAspect="1"/>
            </p:cNvPicPr>
            <p:nvPr/>
          </p:nvPicPr>
          <p:blipFill rotWithShape="1">
            <a:blip r:embed="rId3"/>
            <a:srcRect l="24855" t="856" r="27708"/>
            <a:stretch/>
          </p:blipFill>
          <p:spPr>
            <a:xfrm>
              <a:off x="502800" y="1562400"/>
              <a:ext cx="5479290" cy="4417200"/>
            </a:xfrm>
            <a:prstGeom prst="rect">
              <a:avLst/>
            </a:prstGeom>
          </p:spPr>
        </p:pic>
        <p:pic>
          <p:nvPicPr>
            <p:cNvPr id="14" name="Afbeelding 13">
              <a:extLst>
                <a:ext uri="{FF2B5EF4-FFF2-40B4-BE49-F238E27FC236}">
                  <a16:creationId xmlns:a16="http://schemas.microsoft.com/office/drawing/2014/main" id="{4F2B713F-BF7B-2AA0-7B45-C4BAB64F55E0}"/>
                </a:ext>
              </a:extLst>
            </p:cNvPr>
            <p:cNvPicPr>
              <a:picLocks noChangeAspect="1"/>
            </p:cNvPicPr>
            <p:nvPr/>
          </p:nvPicPr>
          <p:blipFill rotWithShape="1">
            <a:blip r:embed="rId4"/>
            <a:srcRect l="22040" t="34049" r="24552" b="17219"/>
            <a:stretch/>
          </p:blipFill>
          <p:spPr>
            <a:xfrm>
              <a:off x="3267076" y="4007644"/>
              <a:ext cx="371158" cy="254795"/>
            </a:xfrm>
            <a:prstGeom prst="rect">
              <a:avLst/>
            </a:prstGeom>
          </p:spPr>
        </p:pic>
      </p:grpSp>
      <p:sp>
        <p:nvSpPr>
          <p:cNvPr id="6" name="Titel 5">
            <a:extLst>
              <a:ext uri="{FF2B5EF4-FFF2-40B4-BE49-F238E27FC236}">
                <a16:creationId xmlns:a16="http://schemas.microsoft.com/office/drawing/2014/main" id="{9BACF78E-5443-2BD5-BA6D-970B8D4CD467}"/>
              </a:ext>
            </a:extLst>
          </p:cNvPr>
          <p:cNvSpPr>
            <a:spLocks noGrp="1"/>
          </p:cNvSpPr>
          <p:nvPr>
            <p:ph type="title"/>
          </p:nvPr>
        </p:nvSpPr>
        <p:spPr/>
        <p:txBody>
          <a:bodyPr/>
          <a:lstStyle/>
          <a:p>
            <a:r>
              <a:rPr lang="nl-NL" dirty="0"/>
              <a:t>Waarvoor wordt de solidariteitsreserve gebruikt? </a:t>
            </a:r>
          </a:p>
        </p:txBody>
      </p:sp>
      <p:grpSp>
        <p:nvGrpSpPr>
          <p:cNvPr id="2" name="Groep 1">
            <a:extLst>
              <a:ext uri="{FF2B5EF4-FFF2-40B4-BE49-F238E27FC236}">
                <a16:creationId xmlns:a16="http://schemas.microsoft.com/office/drawing/2014/main" id="{27ECD438-0C03-FC0D-3872-EC49C4CA25BE}"/>
              </a:ext>
            </a:extLst>
          </p:cNvPr>
          <p:cNvGrpSpPr/>
          <p:nvPr/>
        </p:nvGrpSpPr>
        <p:grpSpPr>
          <a:xfrm>
            <a:off x="-3" y="254794"/>
            <a:ext cx="323041" cy="1890773"/>
            <a:chOff x="3690374" y="1877464"/>
            <a:chExt cx="323041" cy="1890773"/>
          </a:xfrm>
        </p:grpSpPr>
        <p:sp>
          <p:nvSpPr>
            <p:cNvPr id="7" name="Rechthoek: afgeronde bovenhoeken 6">
              <a:extLst>
                <a:ext uri="{FF2B5EF4-FFF2-40B4-BE49-F238E27FC236}">
                  <a16:creationId xmlns:a16="http://schemas.microsoft.com/office/drawing/2014/main" id="{7A446A3F-EBCF-1CE5-DC38-3BED498B0A38}"/>
                </a:ext>
              </a:extLst>
            </p:cNvPr>
            <p:cNvSpPr/>
            <p:nvPr/>
          </p:nvSpPr>
          <p:spPr>
            <a:xfrm rot="5400000" flipH="1">
              <a:off x="2905542" y="2662296"/>
              <a:ext cx="189077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7C66022E-4D11-0469-51F6-DDC8DA46630C}"/>
                </a:ext>
              </a:extLst>
            </p:cNvPr>
            <p:cNvSpPr txBox="1"/>
            <p:nvPr/>
          </p:nvSpPr>
          <p:spPr>
            <a:xfrm rot="16200000">
              <a:off x="2907478" y="2662299"/>
              <a:ext cx="1890770" cy="321105"/>
            </a:xfrm>
            <a:prstGeom prst="rect">
              <a:avLst/>
            </a:prstGeom>
            <a:noFill/>
          </p:spPr>
          <p:txBody>
            <a:bodyPr wrap="square" lIns="180000" tIns="82800" rIns="180000" bIns="82800" rtlCol="0">
              <a:spAutoFit/>
            </a:bodyPr>
            <a:lstStyle/>
            <a:p>
              <a:pPr algn="ctr"/>
              <a:r>
                <a:rPr lang="nl-NL" sz="1000" dirty="0">
                  <a:solidFill>
                    <a:schemeClr val="bg1"/>
                  </a:solidFill>
                </a:rPr>
                <a:t>2g. Solidariteitsreserve</a:t>
              </a:r>
            </a:p>
          </p:txBody>
        </p:sp>
      </p:grpSp>
    </p:spTree>
    <p:extLst>
      <p:ext uri="{BB962C8B-B14F-4D97-AF65-F5344CB8AC3E}">
        <p14:creationId xmlns:p14="http://schemas.microsoft.com/office/powerpoint/2010/main" val="319321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ED75C-DA45-4EB7-A46A-0F8121D0FD7F}"/>
              </a:ext>
            </a:extLst>
          </p:cNvPr>
          <p:cNvSpPr>
            <a:spLocks noGrp="1"/>
          </p:cNvSpPr>
          <p:nvPr>
            <p:ph type="title"/>
          </p:nvPr>
        </p:nvSpPr>
        <p:spPr/>
        <p:txBody>
          <a:bodyPr/>
          <a:lstStyle/>
          <a:p>
            <a:r>
              <a:rPr lang="nl-NL" dirty="0"/>
              <a:t>Partnerpensioen</a:t>
            </a:r>
            <a:br>
              <a:rPr lang="nl-NL" dirty="0"/>
            </a:br>
            <a:r>
              <a:rPr lang="nl-NL" dirty="0">
                <a:solidFill>
                  <a:schemeClr val="tx2"/>
                </a:solidFill>
                <a:latin typeface="+mn-lt"/>
              </a:rPr>
              <a:t>Veranderingen in de nieuwe regeling</a:t>
            </a:r>
          </a:p>
        </p:txBody>
      </p:sp>
      <p:sp>
        <p:nvSpPr>
          <p:cNvPr id="19" name="Tijdelijke aanduiding voor inhoud 18">
            <a:extLst>
              <a:ext uri="{FF2B5EF4-FFF2-40B4-BE49-F238E27FC236}">
                <a16:creationId xmlns:a16="http://schemas.microsoft.com/office/drawing/2014/main" id="{B7354F25-8D32-A03A-BE29-32C81FD46AAE}"/>
              </a:ext>
            </a:extLst>
          </p:cNvPr>
          <p:cNvSpPr>
            <a:spLocks noGrp="1"/>
          </p:cNvSpPr>
          <p:nvPr>
            <p:ph sz="quarter" idx="12"/>
          </p:nvPr>
        </p:nvSpPr>
        <p:spPr/>
        <p:txBody>
          <a:bodyPr/>
          <a:lstStyle/>
          <a:p>
            <a:pPr marL="342900" indent="-342900">
              <a:buFont typeface="Arial" panose="020B0604020202020204" pitchFamily="34" charset="0"/>
              <a:buChar char="•"/>
            </a:pPr>
            <a:r>
              <a:rPr lang="nl-NL" dirty="0">
                <a:latin typeface="+mn-lt"/>
              </a:rPr>
              <a:t>Definitie van ‘partner’ wordt eenduidiger (bij alle pensioenuitvoerders hetzelfde)</a:t>
            </a:r>
          </a:p>
          <a:p>
            <a:endParaRPr lang="nl-NL" dirty="0">
              <a:latin typeface="+mn-lt"/>
            </a:endParaRPr>
          </a:p>
          <a:p>
            <a:pPr marL="342900" indent="-342900">
              <a:buFont typeface="Arial" panose="020B0604020202020204" pitchFamily="34" charset="0"/>
              <a:buChar char="•"/>
            </a:pPr>
            <a:r>
              <a:rPr lang="nl-NL" dirty="0">
                <a:latin typeface="+mn-lt"/>
              </a:rPr>
              <a:t>Net als ouderdomspensioen variabel</a:t>
            </a:r>
          </a:p>
          <a:p>
            <a:endParaRPr lang="nl-NL" dirty="0">
              <a:latin typeface="+mn-lt"/>
            </a:endParaRPr>
          </a:p>
          <a:p>
            <a:r>
              <a:rPr lang="nl-NL" b="1" dirty="0">
                <a:latin typeface="+mn-lt"/>
              </a:rPr>
              <a:t>Bij overlijden vóór de pensioendatum</a:t>
            </a:r>
          </a:p>
          <a:p>
            <a:pPr marL="342900" indent="-342900">
              <a:buFont typeface="Arial" panose="020B0604020202020204" pitchFamily="34" charset="0"/>
              <a:buChar char="•"/>
            </a:pPr>
            <a:r>
              <a:rPr lang="nl-NL" dirty="0">
                <a:latin typeface="+mn-lt"/>
              </a:rPr>
              <a:t>Partnerpensioen wordt een verzekering</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Hoogte partnerpensioen niet meer afhankelijk van aantal dienstjaren, maar van het salaris</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In principe geen partnerpensioen bij vertrek uit de sector, tenzij deelnemer kiest voor vrijwillige voortzetting</a:t>
            </a:r>
          </a:p>
          <a:p>
            <a:endParaRPr lang="nl-NL" dirty="0">
              <a:latin typeface="+mn-lt"/>
            </a:endParaRPr>
          </a:p>
        </p:txBody>
      </p:sp>
      <p:sp>
        <p:nvSpPr>
          <p:cNvPr id="4" name="Tijdelijke aanduiding voor dianummer 3">
            <a:extLst>
              <a:ext uri="{FF2B5EF4-FFF2-40B4-BE49-F238E27FC236}">
                <a16:creationId xmlns:a16="http://schemas.microsoft.com/office/drawing/2014/main" id="{2E5E888A-BBBE-5629-0996-6838F708CE3D}"/>
              </a:ext>
            </a:extLst>
          </p:cNvPr>
          <p:cNvSpPr>
            <a:spLocks noGrp="1"/>
          </p:cNvSpPr>
          <p:nvPr>
            <p:ph type="sldNum" sz="quarter" idx="11"/>
          </p:nvPr>
        </p:nvSpPr>
        <p:spPr/>
        <p:txBody>
          <a:bodyPr/>
          <a:lstStyle/>
          <a:p>
            <a:fld id="{AAE150CC-0EC0-4677-818F-64AFD6E91A3B}" type="slidenum">
              <a:rPr lang="nl-NL" smtClean="0"/>
              <a:pPr/>
              <a:t>17</a:t>
            </a:fld>
            <a:endParaRPr lang="nl-NL" dirty="0"/>
          </a:p>
        </p:txBody>
      </p:sp>
      <p:pic>
        <p:nvPicPr>
          <p:cNvPr id="9" name="Tijdelijke aanduiding voor afbeelding 8">
            <a:extLst>
              <a:ext uri="{FF2B5EF4-FFF2-40B4-BE49-F238E27FC236}">
                <a16:creationId xmlns:a16="http://schemas.microsoft.com/office/drawing/2014/main" id="{0CAD0FCC-1BD5-9EBD-91E8-6F133B076A07}"/>
              </a:ext>
            </a:extLst>
          </p:cNvPr>
          <p:cNvPicPr>
            <a:picLocks noGrp="1" noChangeAspect="1"/>
          </p:cNvPicPr>
          <p:nvPr>
            <p:ph type="pic" sz="quarter" idx="15"/>
          </p:nvPr>
        </p:nvPicPr>
        <p:blipFill>
          <a:blip r:embed="rId3"/>
          <a:srcRect l="22750" r="22750"/>
          <a:stretch/>
        </p:blipFill>
        <p:spPr/>
      </p:pic>
      <p:grpSp>
        <p:nvGrpSpPr>
          <p:cNvPr id="5" name="Groep 4">
            <a:extLst>
              <a:ext uri="{FF2B5EF4-FFF2-40B4-BE49-F238E27FC236}">
                <a16:creationId xmlns:a16="http://schemas.microsoft.com/office/drawing/2014/main" id="{9A354B64-B5F1-FB4E-3115-A9A1838D2F02}"/>
              </a:ext>
            </a:extLst>
          </p:cNvPr>
          <p:cNvGrpSpPr/>
          <p:nvPr/>
        </p:nvGrpSpPr>
        <p:grpSpPr>
          <a:xfrm>
            <a:off x="-2" y="254794"/>
            <a:ext cx="323040" cy="1226537"/>
            <a:chOff x="3690375" y="1877464"/>
            <a:chExt cx="323040" cy="1226537"/>
          </a:xfrm>
        </p:grpSpPr>
        <p:sp>
          <p:nvSpPr>
            <p:cNvPr id="6" name="Rechthoek: afgeronde bovenhoeken 5">
              <a:extLst>
                <a:ext uri="{FF2B5EF4-FFF2-40B4-BE49-F238E27FC236}">
                  <a16:creationId xmlns:a16="http://schemas.microsoft.com/office/drawing/2014/main" id="{3F8F2CA7-344E-E84F-41F9-D2FBC454F0D2}"/>
                </a:ext>
              </a:extLst>
            </p:cNvPr>
            <p:cNvSpPr/>
            <p:nvPr/>
          </p:nvSpPr>
          <p:spPr>
            <a:xfrm rot="5400000" flipH="1">
              <a:off x="3237662" y="2330177"/>
              <a:ext cx="122653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30533525-FA24-8E6A-F134-1040F9F9D8BC}"/>
                </a:ext>
              </a:extLst>
            </p:cNvPr>
            <p:cNvSpPr txBox="1"/>
            <p:nvPr/>
          </p:nvSpPr>
          <p:spPr>
            <a:xfrm rot="16200000">
              <a:off x="3239596" y="2330181"/>
              <a:ext cx="1226534" cy="321105"/>
            </a:xfrm>
            <a:prstGeom prst="rect">
              <a:avLst/>
            </a:prstGeom>
            <a:noFill/>
          </p:spPr>
          <p:txBody>
            <a:bodyPr wrap="square" lIns="180000" tIns="82800" rIns="180000" bIns="82800" rtlCol="0">
              <a:spAutoFit/>
            </a:bodyPr>
            <a:lstStyle/>
            <a:p>
              <a:pPr algn="ctr"/>
              <a:r>
                <a:rPr lang="nl-NL" sz="1000" dirty="0">
                  <a:solidFill>
                    <a:schemeClr val="bg1"/>
                  </a:solidFill>
                </a:rPr>
                <a:t>2e. Overlijden</a:t>
              </a:r>
            </a:p>
          </p:txBody>
        </p:sp>
      </p:grpSp>
    </p:spTree>
    <p:extLst>
      <p:ext uri="{BB962C8B-B14F-4D97-AF65-F5344CB8AC3E}">
        <p14:creationId xmlns:p14="http://schemas.microsoft.com/office/powerpoint/2010/main" val="414960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01693-8E69-E939-F739-5E31D671D3EB}"/>
              </a:ext>
            </a:extLst>
          </p:cNvPr>
          <p:cNvSpPr>
            <a:spLocks noGrp="1"/>
          </p:cNvSpPr>
          <p:nvPr>
            <p:ph type="title"/>
          </p:nvPr>
        </p:nvSpPr>
        <p:spPr/>
        <p:txBody>
          <a:bodyPr/>
          <a:lstStyle/>
          <a:p>
            <a:r>
              <a:rPr lang="nl-NL" dirty="0"/>
              <a:t>Partnerpensioen</a:t>
            </a:r>
            <a:br>
              <a:rPr lang="nl-NL" dirty="0"/>
            </a:br>
            <a:r>
              <a:rPr lang="nl-NL" dirty="0">
                <a:solidFill>
                  <a:schemeClr val="tx2"/>
                </a:solidFill>
                <a:latin typeface="+mn-lt"/>
              </a:rPr>
              <a:t>In de nieuwe regeling</a:t>
            </a:r>
            <a:endParaRPr lang="nl-NL" dirty="0"/>
          </a:p>
        </p:txBody>
      </p:sp>
      <p:sp>
        <p:nvSpPr>
          <p:cNvPr id="3" name="Tijdelijke aanduiding voor inhoud 2">
            <a:extLst>
              <a:ext uri="{FF2B5EF4-FFF2-40B4-BE49-F238E27FC236}">
                <a16:creationId xmlns:a16="http://schemas.microsoft.com/office/drawing/2014/main" id="{FE540497-AFDF-BB73-477C-A1EB2886839E}"/>
              </a:ext>
            </a:extLst>
          </p:cNvPr>
          <p:cNvSpPr>
            <a:spLocks noGrp="1"/>
          </p:cNvSpPr>
          <p:nvPr>
            <p:ph sz="quarter" idx="12"/>
          </p:nvPr>
        </p:nvSpPr>
        <p:spPr/>
        <p:txBody>
          <a:bodyPr/>
          <a:lstStyle/>
          <a:p>
            <a:r>
              <a:rPr lang="nl-NL" dirty="0"/>
              <a:t>Bij overlijden vóór pensioendatum</a:t>
            </a:r>
          </a:p>
          <a:p>
            <a:endParaRPr lang="nl-NL" dirty="0"/>
          </a:p>
          <a:p>
            <a:pPr marL="342900" indent="-342900">
              <a:buFont typeface="Arial" panose="020B0604020202020204" pitchFamily="34" charset="0"/>
              <a:buChar char="•"/>
            </a:pPr>
            <a:r>
              <a:rPr lang="nl-NL" dirty="0">
                <a:latin typeface="+mn-lt"/>
              </a:rPr>
              <a:t>Levenslange uitkering voor de partner</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40% van het salaris van de deelnemer</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Partnerpensioen is standaard meeverzekerd</a:t>
            </a:r>
          </a:p>
          <a:p>
            <a:endParaRPr lang="nl-NL" dirty="0"/>
          </a:p>
        </p:txBody>
      </p:sp>
      <p:sp>
        <p:nvSpPr>
          <p:cNvPr id="4" name="Tijdelijke aanduiding voor inhoud 3">
            <a:extLst>
              <a:ext uri="{FF2B5EF4-FFF2-40B4-BE49-F238E27FC236}">
                <a16:creationId xmlns:a16="http://schemas.microsoft.com/office/drawing/2014/main" id="{83786C0A-3B37-45B4-7CBD-C14E51F33FF0}"/>
              </a:ext>
            </a:extLst>
          </p:cNvPr>
          <p:cNvSpPr>
            <a:spLocks noGrp="1"/>
          </p:cNvSpPr>
          <p:nvPr>
            <p:ph sz="quarter" idx="14"/>
          </p:nvPr>
        </p:nvSpPr>
        <p:spPr/>
        <p:txBody>
          <a:bodyPr/>
          <a:lstStyle/>
          <a:p>
            <a:r>
              <a:rPr lang="nl-NL" dirty="0"/>
              <a:t>Bij overlijden ná pensioendatum</a:t>
            </a:r>
          </a:p>
          <a:p>
            <a:endParaRPr lang="nl-NL" dirty="0"/>
          </a:p>
          <a:p>
            <a:pPr marL="342900" indent="-342900">
              <a:buFont typeface="Arial" panose="020B0604020202020204" pitchFamily="34" charset="0"/>
              <a:buChar char="•"/>
            </a:pPr>
            <a:r>
              <a:rPr lang="nl-NL" dirty="0">
                <a:latin typeface="+mn-lt"/>
              </a:rPr>
              <a:t>Levenslange uitkering voor de partner </a:t>
            </a:r>
          </a:p>
          <a:p>
            <a:endParaRPr lang="nl-NL" dirty="0">
              <a:latin typeface="+mn-lt"/>
            </a:endParaRPr>
          </a:p>
          <a:p>
            <a:pPr marL="342900" indent="-342900">
              <a:buFont typeface="Arial" panose="020B0604020202020204" pitchFamily="34" charset="0"/>
              <a:buChar char="•"/>
            </a:pPr>
            <a:r>
              <a:rPr lang="nl-NL" dirty="0">
                <a:latin typeface="+mn-lt"/>
              </a:rPr>
              <a:t>Keuzemogelijkheid om bij pensionering een deel van het persoonlijk pensioenvermogen in te zetten voor een partnerpensioen</a:t>
            </a:r>
          </a:p>
        </p:txBody>
      </p:sp>
      <p:sp>
        <p:nvSpPr>
          <p:cNvPr id="6" name="Tijdelijke aanduiding voor dianummer 5">
            <a:extLst>
              <a:ext uri="{FF2B5EF4-FFF2-40B4-BE49-F238E27FC236}">
                <a16:creationId xmlns:a16="http://schemas.microsoft.com/office/drawing/2014/main" id="{1157BD3E-FE22-930E-D82A-81ED48B6818D}"/>
              </a:ext>
            </a:extLst>
          </p:cNvPr>
          <p:cNvSpPr>
            <a:spLocks noGrp="1"/>
          </p:cNvSpPr>
          <p:nvPr>
            <p:ph type="sldNum" sz="quarter" idx="11"/>
          </p:nvPr>
        </p:nvSpPr>
        <p:spPr/>
        <p:txBody>
          <a:bodyPr/>
          <a:lstStyle/>
          <a:p>
            <a:fld id="{AAE150CC-0EC0-4677-818F-64AFD6E91A3B}" type="slidenum">
              <a:rPr lang="nl-NL" smtClean="0"/>
              <a:pPr/>
              <a:t>18</a:t>
            </a:fld>
            <a:endParaRPr lang="nl-NL" dirty="0"/>
          </a:p>
        </p:txBody>
      </p:sp>
      <p:grpSp>
        <p:nvGrpSpPr>
          <p:cNvPr id="7" name="Groep 6">
            <a:extLst>
              <a:ext uri="{FF2B5EF4-FFF2-40B4-BE49-F238E27FC236}">
                <a16:creationId xmlns:a16="http://schemas.microsoft.com/office/drawing/2014/main" id="{CC589AAB-2063-C4D1-932E-81E418D2DA49}"/>
              </a:ext>
            </a:extLst>
          </p:cNvPr>
          <p:cNvGrpSpPr/>
          <p:nvPr/>
        </p:nvGrpSpPr>
        <p:grpSpPr>
          <a:xfrm>
            <a:off x="-2" y="254794"/>
            <a:ext cx="323040" cy="1226537"/>
            <a:chOff x="3690375" y="1877464"/>
            <a:chExt cx="323040" cy="1226537"/>
          </a:xfrm>
        </p:grpSpPr>
        <p:sp>
          <p:nvSpPr>
            <p:cNvPr id="8" name="Rechthoek: afgeronde bovenhoeken 7">
              <a:extLst>
                <a:ext uri="{FF2B5EF4-FFF2-40B4-BE49-F238E27FC236}">
                  <a16:creationId xmlns:a16="http://schemas.microsoft.com/office/drawing/2014/main" id="{2840D2F4-7327-49C2-CF2C-6E17056356F9}"/>
                </a:ext>
              </a:extLst>
            </p:cNvPr>
            <p:cNvSpPr/>
            <p:nvPr/>
          </p:nvSpPr>
          <p:spPr>
            <a:xfrm rot="5400000" flipH="1">
              <a:off x="3237662" y="2330177"/>
              <a:ext cx="122653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76323614-F154-3141-F4AA-1A83C9F78C3E}"/>
                </a:ext>
              </a:extLst>
            </p:cNvPr>
            <p:cNvSpPr txBox="1"/>
            <p:nvPr/>
          </p:nvSpPr>
          <p:spPr>
            <a:xfrm rot="16200000">
              <a:off x="3239596" y="2330181"/>
              <a:ext cx="1226534" cy="321105"/>
            </a:xfrm>
            <a:prstGeom prst="rect">
              <a:avLst/>
            </a:prstGeom>
            <a:noFill/>
          </p:spPr>
          <p:txBody>
            <a:bodyPr wrap="square" lIns="180000" tIns="82800" rIns="180000" bIns="82800" rtlCol="0">
              <a:spAutoFit/>
            </a:bodyPr>
            <a:lstStyle/>
            <a:p>
              <a:pPr algn="ctr"/>
              <a:r>
                <a:rPr lang="nl-NL" sz="1000" dirty="0">
                  <a:solidFill>
                    <a:schemeClr val="bg1"/>
                  </a:solidFill>
                </a:rPr>
                <a:t>2e. Overlijden</a:t>
              </a:r>
            </a:p>
          </p:txBody>
        </p:sp>
      </p:grpSp>
    </p:spTree>
    <p:extLst>
      <p:ext uri="{BB962C8B-B14F-4D97-AF65-F5344CB8AC3E}">
        <p14:creationId xmlns:p14="http://schemas.microsoft.com/office/powerpoint/2010/main" val="191359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ED75C-DA45-4EB7-A46A-0F8121D0FD7F}"/>
              </a:ext>
            </a:extLst>
          </p:cNvPr>
          <p:cNvSpPr>
            <a:spLocks noGrp="1"/>
          </p:cNvSpPr>
          <p:nvPr>
            <p:ph type="title"/>
          </p:nvPr>
        </p:nvSpPr>
        <p:spPr/>
        <p:txBody>
          <a:bodyPr/>
          <a:lstStyle/>
          <a:p>
            <a:r>
              <a:rPr lang="nl-NL" dirty="0"/>
              <a:t>Wezenpensioen</a:t>
            </a:r>
            <a:br>
              <a:rPr lang="nl-NL" dirty="0"/>
            </a:br>
            <a:r>
              <a:rPr lang="nl-NL" dirty="0">
                <a:solidFill>
                  <a:schemeClr val="tx2"/>
                </a:solidFill>
                <a:latin typeface="+mn-lt"/>
              </a:rPr>
              <a:t>In de nieuwe regeling</a:t>
            </a:r>
          </a:p>
        </p:txBody>
      </p:sp>
      <p:sp>
        <p:nvSpPr>
          <p:cNvPr id="19" name="Tijdelijke aanduiding voor inhoud 18">
            <a:extLst>
              <a:ext uri="{FF2B5EF4-FFF2-40B4-BE49-F238E27FC236}">
                <a16:creationId xmlns:a16="http://schemas.microsoft.com/office/drawing/2014/main" id="{B7354F25-8D32-A03A-BE29-32C81FD46AAE}"/>
              </a:ext>
            </a:extLst>
          </p:cNvPr>
          <p:cNvSpPr>
            <a:spLocks noGrp="1"/>
          </p:cNvSpPr>
          <p:nvPr>
            <p:ph sz="quarter" idx="12"/>
          </p:nvPr>
        </p:nvSpPr>
        <p:spPr/>
        <p:txBody>
          <a:bodyPr/>
          <a:lstStyle/>
          <a:p>
            <a:pPr marL="342900" indent="-342900">
              <a:buFont typeface="Arial" panose="020B0604020202020204" pitchFamily="34" charset="0"/>
              <a:buChar char="•"/>
            </a:pPr>
            <a:r>
              <a:rPr lang="nl-NL" sz="1800" dirty="0">
                <a:latin typeface="+mn-lt"/>
              </a:rPr>
              <a:t>20% van het salaris van de deelnemer</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Niet meer afhankelijk van aantal dienstjaren</a:t>
            </a:r>
          </a:p>
          <a:p>
            <a:endParaRPr lang="nl-NL" sz="1800" dirty="0">
              <a:latin typeface="+mn-lt"/>
            </a:endParaRPr>
          </a:p>
          <a:p>
            <a:pPr marL="342900" indent="-342900">
              <a:buFont typeface="Arial" panose="020B0604020202020204" pitchFamily="34" charset="0"/>
              <a:buChar char="•"/>
            </a:pPr>
            <a:r>
              <a:rPr lang="nl-NL" sz="1800" dirty="0">
                <a:latin typeface="+mn-lt"/>
              </a:rPr>
              <a:t>Geen maximum meer van aantal wezen dat recht heeft op wezenpensioen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Wettelijk verplichte eindleeftijd is 25 jaar</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Net als ouderdomspensioen variabel</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Blijft verzekerd na pensionering</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Verzekering: in principe geen wezenpensioen bij vertrek uit de sector, tenzij deelnemer kiest voor vrijwillige voortzetting</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latin typeface="+mn-lt"/>
            </a:endParaRPr>
          </a:p>
        </p:txBody>
      </p:sp>
      <p:sp>
        <p:nvSpPr>
          <p:cNvPr id="4" name="Tijdelijke aanduiding voor dianummer 3">
            <a:extLst>
              <a:ext uri="{FF2B5EF4-FFF2-40B4-BE49-F238E27FC236}">
                <a16:creationId xmlns:a16="http://schemas.microsoft.com/office/drawing/2014/main" id="{2E5E888A-BBBE-5629-0996-6838F708CE3D}"/>
              </a:ext>
            </a:extLst>
          </p:cNvPr>
          <p:cNvSpPr>
            <a:spLocks noGrp="1"/>
          </p:cNvSpPr>
          <p:nvPr>
            <p:ph type="sldNum" sz="quarter" idx="11"/>
          </p:nvPr>
        </p:nvSpPr>
        <p:spPr/>
        <p:txBody>
          <a:bodyPr/>
          <a:lstStyle/>
          <a:p>
            <a:fld id="{AAE150CC-0EC0-4677-818F-64AFD6E91A3B}" type="slidenum">
              <a:rPr lang="nl-NL" smtClean="0"/>
              <a:pPr/>
              <a:t>19</a:t>
            </a:fld>
            <a:endParaRPr lang="nl-NL" dirty="0"/>
          </a:p>
        </p:txBody>
      </p:sp>
      <p:pic>
        <p:nvPicPr>
          <p:cNvPr id="10" name="Tijdelijke aanduiding voor afbeelding 9">
            <a:extLst>
              <a:ext uri="{FF2B5EF4-FFF2-40B4-BE49-F238E27FC236}">
                <a16:creationId xmlns:a16="http://schemas.microsoft.com/office/drawing/2014/main" id="{E92C4BD5-79AB-4990-FA29-3443627E8CCB}"/>
              </a:ext>
            </a:extLst>
          </p:cNvPr>
          <p:cNvPicPr>
            <a:picLocks noGrp="1" noChangeAspect="1"/>
          </p:cNvPicPr>
          <p:nvPr>
            <p:ph type="pic" sz="quarter" idx="15"/>
          </p:nvPr>
        </p:nvPicPr>
        <p:blipFill rotWithShape="1">
          <a:blip r:embed="rId3"/>
          <a:srcRect l="37020" r="16978"/>
          <a:stretch/>
        </p:blipFill>
        <p:spPr>
          <a:xfrm>
            <a:off x="7861200" y="1562399"/>
            <a:ext cx="4330801" cy="5295601"/>
          </a:xfrm>
        </p:spPr>
      </p:pic>
      <p:grpSp>
        <p:nvGrpSpPr>
          <p:cNvPr id="5" name="Groep 4">
            <a:extLst>
              <a:ext uri="{FF2B5EF4-FFF2-40B4-BE49-F238E27FC236}">
                <a16:creationId xmlns:a16="http://schemas.microsoft.com/office/drawing/2014/main" id="{DBB57746-1043-C481-59E4-6D7B9FFD6CE1}"/>
              </a:ext>
            </a:extLst>
          </p:cNvPr>
          <p:cNvGrpSpPr/>
          <p:nvPr/>
        </p:nvGrpSpPr>
        <p:grpSpPr>
          <a:xfrm>
            <a:off x="-2" y="254794"/>
            <a:ext cx="323040" cy="1226537"/>
            <a:chOff x="3690375" y="1877464"/>
            <a:chExt cx="323040" cy="1226537"/>
          </a:xfrm>
        </p:grpSpPr>
        <p:sp>
          <p:nvSpPr>
            <p:cNvPr id="6" name="Rechthoek: afgeronde bovenhoeken 5">
              <a:extLst>
                <a:ext uri="{FF2B5EF4-FFF2-40B4-BE49-F238E27FC236}">
                  <a16:creationId xmlns:a16="http://schemas.microsoft.com/office/drawing/2014/main" id="{669F30DD-4B09-08F7-0899-3429B94C3B1D}"/>
                </a:ext>
              </a:extLst>
            </p:cNvPr>
            <p:cNvSpPr/>
            <p:nvPr/>
          </p:nvSpPr>
          <p:spPr>
            <a:xfrm rot="5400000" flipH="1">
              <a:off x="3237662" y="2330177"/>
              <a:ext cx="122653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7FB15B2C-85A3-9800-3AF3-30CEB86E904F}"/>
                </a:ext>
              </a:extLst>
            </p:cNvPr>
            <p:cNvSpPr txBox="1"/>
            <p:nvPr/>
          </p:nvSpPr>
          <p:spPr>
            <a:xfrm rot="16200000">
              <a:off x="3239596" y="2330181"/>
              <a:ext cx="1226534" cy="321105"/>
            </a:xfrm>
            <a:prstGeom prst="rect">
              <a:avLst/>
            </a:prstGeom>
            <a:noFill/>
          </p:spPr>
          <p:txBody>
            <a:bodyPr wrap="square" lIns="180000" tIns="82800" rIns="180000" bIns="82800" rtlCol="0">
              <a:spAutoFit/>
            </a:bodyPr>
            <a:lstStyle/>
            <a:p>
              <a:pPr algn="ctr"/>
              <a:r>
                <a:rPr lang="nl-NL" sz="1000" dirty="0">
                  <a:solidFill>
                    <a:schemeClr val="bg1"/>
                  </a:solidFill>
                </a:rPr>
                <a:t>2e. Overlijden</a:t>
              </a:r>
            </a:p>
          </p:txBody>
        </p:sp>
      </p:grpSp>
    </p:spTree>
    <p:extLst>
      <p:ext uri="{BB962C8B-B14F-4D97-AF65-F5344CB8AC3E}">
        <p14:creationId xmlns:p14="http://schemas.microsoft.com/office/powerpoint/2010/main" val="374205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901716D-E27F-C992-E76C-C870FEB2EF01}"/>
              </a:ext>
            </a:extLst>
          </p:cNvPr>
          <p:cNvSpPr>
            <a:spLocks noGrp="1"/>
          </p:cNvSpPr>
          <p:nvPr>
            <p:ph type="title"/>
          </p:nvPr>
        </p:nvSpPr>
        <p:spPr/>
        <p:txBody>
          <a:bodyPr/>
          <a:lstStyle/>
          <a:p>
            <a:r>
              <a:rPr lang="nl-NL" dirty="0"/>
              <a:t>Welkom</a:t>
            </a:r>
          </a:p>
        </p:txBody>
      </p:sp>
      <p:sp>
        <p:nvSpPr>
          <p:cNvPr id="5" name="Tijdelijke aanduiding voor dianummer 4">
            <a:extLst>
              <a:ext uri="{FF2B5EF4-FFF2-40B4-BE49-F238E27FC236}">
                <a16:creationId xmlns:a16="http://schemas.microsoft.com/office/drawing/2014/main" id="{C144FF32-6EAA-3603-0906-00736E8176F3}"/>
              </a:ext>
            </a:extLst>
          </p:cNvPr>
          <p:cNvSpPr>
            <a:spLocks noGrp="1"/>
          </p:cNvSpPr>
          <p:nvPr>
            <p:ph type="sldNum" sz="quarter" idx="11"/>
          </p:nvPr>
        </p:nvSpPr>
        <p:spPr/>
        <p:txBody>
          <a:bodyPr/>
          <a:lstStyle/>
          <a:p>
            <a:fld id="{AAE150CC-0EC0-4677-818F-64AFD6E91A3B}" type="slidenum">
              <a:rPr lang="nl-NL" smtClean="0"/>
              <a:pPr/>
              <a:t>2</a:t>
            </a:fld>
            <a:endParaRPr lang="nl-NL" dirty="0"/>
          </a:p>
        </p:txBody>
      </p:sp>
      <p:sp>
        <p:nvSpPr>
          <p:cNvPr id="7" name="Tijdelijke aanduiding voor inhoud 6">
            <a:extLst>
              <a:ext uri="{FF2B5EF4-FFF2-40B4-BE49-F238E27FC236}">
                <a16:creationId xmlns:a16="http://schemas.microsoft.com/office/drawing/2014/main" id="{C54D8C63-64E5-A675-7B1D-B45C18BDF436}"/>
              </a:ext>
            </a:extLst>
          </p:cNvPr>
          <p:cNvSpPr>
            <a:spLocks noGrp="1"/>
          </p:cNvSpPr>
          <p:nvPr>
            <p:ph sz="quarter" idx="12"/>
          </p:nvPr>
        </p:nvSpPr>
        <p:spPr/>
        <p:txBody>
          <a:bodyPr/>
          <a:lstStyle/>
          <a:p>
            <a:pPr marL="342900" indent="-342900">
              <a:buFontTx/>
              <a:buChar char="-"/>
            </a:pPr>
            <a:r>
              <a:rPr lang="nl-NL" dirty="0"/>
              <a:t>Voorstellen</a:t>
            </a:r>
          </a:p>
          <a:p>
            <a:pPr marL="342900" indent="-342900">
              <a:buFontTx/>
              <a:buChar char="-"/>
            </a:pPr>
            <a:endParaRPr lang="nl-NL" dirty="0"/>
          </a:p>
          <a:p>
            <a:pPr marL="342900" indent="-342900">
              <a:buFontTx/>
              <a:buChar char="-"/>
            </a:pPr>
            <a:r>
              <a:rPr lang="nl-NL" dirty="0"/>
              <a:t>Huishoudelijke mededelingen</a:t>
            </a:r>
          </a:p>
          <a:p>
            <a:pPr marL="342900" indent="-342900">
              <a:buFontTx/>
              <a:buChar char="-"/>
            </a:pPr>
            <a:endParaRPr lang="nl-NL" dirty="0"/>
          </a:p>
          <a:p>
            <a:pPr marL="342900" indent="-342900">
              <a:buFontTx/>
              <a:buChar char="-"/>
            </a:pPr>
            <a:r>
              <a:rPr lang="nl-NL" dirty="0"/>
              <a:t>Programma</a:t>
            </a:r>
          </a:p>
          <a:p>
            <a:endParaRPr lang="nl-NL" dirty="0"/>
          </a:p>
        </p:txBody>
      </p:sp>
    </p:spTree>
    <p:extLst>
      <p:ext uri="{BB962C8B-B14F-4D97-AF65-F5344CB8AC3E}">
        <p14:creationId xmlns:p14="http://schemas.microsoft.com/office/powerpoint/2010/main" val="170063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4C9FA-6317-D460-1DF5-830CFDDDB497}"/>
              </a:ext>
            </a:extLst>
          </p:cNvPr>
          <p:cNvSpPr>
            <a:spLocks noGrp="1"/>
          </p:cNvSpPr>
          <p:nvPr>
            <p:ph type="title"/>
          </p:nvPr>
        </p:nvSpPr>
        <p:spPr/>
        <p:txBody>
          <a:bodyPr/>
          <a:lstStyle/>
          <a:p>
            <a:r>
              <a:rPr lang="nl-NL" dirty="0"/>
              <a:t>Uitkeringen bij arbeidsongeschiktheid</a:t>
            </a:r>
          </a:p>
        </p:txBody>
      </p:sp>
      <p:pic>
        <p:nvPicPr>
          <p:cNvPr id="9" name="Tijdelijke aanduiding voor inhoud 8" descr="Afbeelding met persoon, vasthouden, staan, poseren&#10;&#10;Automatisch gegenereerde beschrijving">
            <a:extLst>
              <a:ext uri="{FF2B5EF4-FFF2-40B4-BE49-F238E27FC236}">
                <a16:creationId xmlns:a16="http://schemas.microsoft.com/office/drawing/2014/main" id="{CCF1BDDB-CD91-6F1D-ABA7-D896D44CB2EB}"/>
              </a:ext>
            </a:extLst>
          </p:cNvPr>
          <p:cNvPicPr>
            <a:picLocks noGrp="1" noChangeAspect="1"/>
          </p:cNvPicPr>
          <p:nvPr>
            <p:ph sz="quarter" idx="12"/>
          </p:nvPr>
        </p:nvPicPr>
        <p:blipFill>
          <a:blip r:embed="rId3"/>
          <a:stretch>
            <a:fillRect/>
          </a:stretch>
        </p:blipFill>
        <p:spPr>
          <a:xfrm>
            <a:off x="503250" y="2128816"/>
            <a:ext cx="5164125" cy="3930740"/>
          </a:xfrm>
        </p:spPr>
      </p:pic>
      <p:pic>
        <p:nvPicPr>
          <p:cNvPr id="11" name="Tijdelijke aanduiding voor inhoud 10" descr="Afbeelding met tekst, vectorafbeeldingen&#10;&#10;Automatisch gegenereerde beschrijving">
            <a:extLst>
              <a:ext uri="{FF2B5EF4-FFF2-40B4-BE49-F238E27FC236}">
                <a16:creationId xmlns:a16="http://schemas.microsoft.com/office/drawing/2014/main" id="{23EA11DF-CC15-1D96-E30B-615A2D3C04EA}"/>
              </a:ext>
            </a:extLst>
          </p:cNvPr>
          <p:cNvPicPr>
            <a:picLocks noGrp="1" noChangeAspect="1"/>
          </p:cNvPicPr>
          <p:nvPr>
            <p:ph sz="quarter" idx="14"/>
          </p:nvPr>
        </p:nvPicPr>
        <p:blipFill>
          <a:blip r:embed="rId4"/>
          <a:stretch>
            <a:fillRect/>
          </a:stretch>
        </p:blipFill>
        <p:spPr>
          <a:xfrm>
            <a:off x="9431085" y="4238625"/>
            <a:ext cx="2257353" cy="1820931"/>
          </a:xfrm>
        </p:spPr>
      </p:pic>
      <p:sp>
        <p:nvSpPr>
          <p:cNvPr id="6" name="Tijdelijke aanduiding voor dianummer 5">
            <a:extLst>
              <a:ext uri="{FF2B5EF4-FFF2-40B4-BE49-F238E27FC236}">
                <a16:creationId xmlns:a16="http://schemas.microsoft.com/office/drawing/2014/main" id="{D756684A-F0C5-4B87-656C-19C87EA35B7C}"/>
              </a:ext>
            </a:extLst>
          </p:cNvPr>
          <p:cNvSpPr>
            <a:spLocks noGrp="1"/>
          </p:cNvSpPr>
          <p:nvPr>
            <p:ph type="sldNum" sz="quarter" idx="11"/>
          </p:nvPr>
        </p:nvSpPr>
        <p:spPr/>
        <p:txBody>
          <a:bodyPr/>
          <a:lstStyle/>
          <a:p>
            <a:fld id="{AAE150CC-0EC0-4677-818F-64AFD6E91A3B}" type="slidenum">
              <a:rPr lang="nl-NL" smtClean="0"/>
              <a:pPr/>
              <a:t>20</a:t>
            </a:fld>
            <a:endParaRPr lang="nl-NL" dirty="0"/>
          </a:p>
        </p:txBody>
      </p:sp>
      <p:sp>
        <p:nvSpPr>
          <p:cNvPr id="18" name="Rechthoek: afgeronde hoeken 17">
            <a:extLst>
              <a:ext uri="{FF2B5EF4-FFF2-40B4-BE49-F238E27FC236}">
                <a16:creationId xmlns:a16="http://schemas.microsoft.com/office/drawing/2014/main" id="{0E400A02-3A79-5A65-4EB1-80BACC67269E}"/>
              </a:ext>
            </a:extLst>
          </p:cNvPr>
          <p:cNvSpPr/>
          <p:nvPr/>
        </p:nvSpPr>
        <p:spPr>
          <a:xfrm>
            <a:off x="503238" y="1703626"/>
            <a:ext cx="11185200" cy="44194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Uitkering UWV</a:t>
            </a:r>
          </a:p>
        </p:txBody>
      </p:sp>
      <p:sp>
        <p:nvSpPr>
          <p:cNvPr id="19" name="Rechthoek: afgeronde hoeken 18">
            <a:extLst>
              <a:ext uri="{FF2B5EF4-FFF2-40B4-BE49-F238E27FC236}">
                <a16:creationId xmlns:a16="http://schemas.microsoft.com/office/drawing/2014/main" id="{9CBAAE05-9197-6088-5F0A-8B14BB627AB0}"/>
              </a:ext>
            </a:extLst>
          </p:cNvPr>
          <p:cNvSpPr/>
          <p:nvPr/>
        </p:nvSpPr>
        <p:spPr>
          <a:xfrm>
            <a:off x="503238" y="2189884"/>
            <a:ext cx="11185200" cy="44194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WGA-hiaat</a:t>
            </a:r>
          </a:p>
        </p:txBody>
      </p:sp>
      <p:sp>
        <p:nvSpPr>
          <p:cNvPr id="20" name="Rechthoek: afgeronde hoeken 19">
            <a:extLst>
              <a:ext uri="{FF2B5EF4-FFF2-40B4-BE49-F238E27FC236}">
                <a16:creationId xmlns:a16="http://schemas.microsoft.com/office/drawing/2014/main" id="{2A2B1183-C1D9-6A1B-A819-120237560652}"/>
              </a:ext>
            </a:extLst>
          </p:cNvPr>
          <p:cNvSpPr/>
          <p:nvPr/>
        </p:nvSpPr>
        <p:spPr>
          <a:xfrm>
            <a:off x="6096000" y="2676142"/>
            <a:ext cx="5592438" cy="441940"/>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WIA-</a:t>
            </a:r>
            <a:r>
              <a:rPr lang="nl-NL" dirty="0" err="1"/>
              <a:t>excedent</a:t>
            </a:r>
            <a:endParaRPr lang="nl-NL" dirty="0"/>
          </a:p>
        </p:txBody>
      </p:sp>
      <p:sp>
        <p:nvSpPr>
          <p:cNvPr id="21" name="Tijdelijke aanduiding voor inhoud 18">
            <a:extLst>
              <a:ext uri="{FF2B5EF4-FFF2-40B4-BE49-F238E27FC236}">
                <a16:creationId xmlns:a16="http://schemas.microsoft.com/office/drawing/2014/main" id="{35AD7E0C-499A-B874-52D4-9B6966D1370D}"/>
              </a:ext>
            </a:extLst>
          </p:cNvPr>
          <p:cNvSpPr txBox="1">
            <a:spLocks/>
          </p:cNvSpPr>
          <p:nvPr/>
        </p:nvSpPr>
        <p:spPr>
          <a:xfrm>
            <a:off x="503263" y="2724719"/>
            <a:ext cx="5432400" cy="7322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pPr marL="342900" indent="-342900">
              <a:buFont typeface="Arial" panose="020B0604020202020204" pitchFamily="34" charset="0"/>
              <a:buChar char="•"/>
            </a:pPr>
            <a:r>
              <a:rPr lang="nl-NL" dirty="0">
                <a:solidFill>
                  <a:schemeClr val="tx2"/>
                </a:solidFill>
                <a:latin typeface="+mn-lt"/>
              </a:rPr>
              <a:t>Pensioenopbouw loopt door: 70% van de premie</a:t>
            </a:r>
          </a:p>
          <a:p>
            <a:pPr marL="342900" indent="-342900">
              <a:buFont typeface="Arial" panose="020B0604020202020204" pitchFamily="34" charset="0"/>
              <a:buChar char="•"/>
            </a:pPr>
            <a:r>
              <a:rPr lang="nl-NL" dirty="0">
                <a:solidFill>
                  <a:schemeClr val="tx2"/>
                </a:solidFill>
                <a:latin typeface="+mn-lt"/>
              </a:rPr>
              <a:t>Nabestaandenpensioen blijft verzekerd</a:t>
            </a:r>
          </a:p>
          <a:p>
            <a:pPr marL="342900" indent="-342900">
              <a:buFont typeface="Arial" panose="020B0604020202020204" pitchFamily="34" charset="0"/>
              <a:buChar char="•"/>
            </a:pPr>
            <a:endParaRPr lang="nl-NL" dirty="0">
              <a:solidFill>
                <a:schemeClr val="tx2"/>
              </a:solidFill>
              <a:latin typeface="+mn-lt"/>
            </a:endParaRPr>
          </a:p>
          <a:p>
            <a:pPr marL="342900" indent="-342900">
              <a:buFont typeface="Arial" panose="020B0604020202020204" pitchFamily="34" charset="0"/>
              <a:buChar char="•"/>
            </a:pPr>
            <a:endParaRPr lang="nl-NL" dirty="0">
              <a:solidFill>
                <a:schemeClr val="tx2"/>
              </a:solidFill>
              <a:latin typeface="+mn-lt"/>
            </a:endParaRPr>
          </a:p>
        </p:txBody>
      </p:sp>
      <p:sp>
        <p:nvSpPr>
          <p:cNvPr id="22" name="Tijdelijke aanduiding voor inhoud 18">
            <a:extLst>
              <a:ext uri="{FF2B5EF4-FFF2-40B4-BE49-F238E27FC236}">
                <a16:creationId xmlns:a16="http://schemas.microsoft.com/office/drawing/2014/main" id="{0A90C81C-5010-DA41-CAE8-5DE2392D861A}"/>
              </a:ext>
            </a:extLst>
          </p:cNvPr>
          <p:cNvSpPr txBox="1">
            <a:spLocks/>
          </p:cNvSpPr>
          <p:nvPr/>
        </p:nvSpPr>
        <p:spPr>
          <a:xfrm>
            <a:off x="6095838" y="3220230"/>
            <a:ext cx="5432400" cy="7322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pPr marL="342900" indent="-342900">
              <a:buClr>
                <a:schemeClr val="accent6">
                  <a:lumMod val="60000"/>
                  <a:lumOff val="40000"/>
                </a:schemeClr>
              </a:buClr>
              <a:buFont typeface="Arial" panose="020B0604020202020204" pitchFamily="34" charset="0"/>
              <a:buChar char="•"/>
            </a:pPr>
            <a:r>
              <a:rPr lang="nl-NL" dirty="0">
                <a:solidFill>
                  <a:schemeClr val="accent6"/>
                </a:solidFill>
                <a:latin typeface="+mn-lt"/>
              </a:rPr>
              <a:t>Alleen premie verschuldigd bij WIA-jaarloon &gt; € 67.000</a:t>
            </a:r>
          </a:p>
          <a:p>
            <a:pPr marL="342900" indent="-342900">
              <a:buClr>
                <a:schemeClr val="accent6">
                  <a:lumMod val="60000"/>
                  <a:lumOff val="40000"/>
                </a:schemeClr>
              </a:buClr>
              <a:buFont typeface="Arial" panose="020B0604020202020204" pitchFamily="34" charset="0"/>
              <a:buChar char="•"/>
            </a:pPr>
            <a:r>
              <a:rPr lang="nl-NL" dirty="0">
                <a:solidFill>
                  <a:schemeClr val="accent6"/>
                </a:solidFill>
                <a:latin typeface="+mn-lt"/>
              </a:rPr>
              <a:t>Pensioenopbouw loopt door: 70%/75% (WGA/IVA) van de premie</a:t>
            </a:r>
          </a:p>
          <a:p>
            <a:pPr marL="342900" indent="-342900">
              <a:buClr>
                <a:schemeClr val="accent6">
                  <a:lumMod val="60000"/>
                  <a:lumOff val="40000"/>
                </a:schemeClr>
              </a:buClr>
              <a:buFont typeface="Arial" panose="020B0604020202020204" pitchFamily="34" charset="0"/>
              <a:buChar char="•"/>
            </a:pPr>
            <a:endParaRPr lang="nl-NL" dirty="0">
              <a:solidFill>
                <a:schemeClr val="accent6"/>
              </a:solidFill>
              <a:latin typeface="+mn-lt"/>
            </a:endParaRPr>
          </a:p>
        </p:txBody>
      </p:sp>
      <p:grpSp>
        <p:nvGrpSpPr>
          <p:cNvPr id="3" name="Groep 2">
            <a:extLst>
              <a:ext uri="{FF2B5EF4-FFF2-40B4-BE49-F238E27FC236}">
                <a16:creationId xmlns:a16="http://schemas.microsoft.com/office/drawing/2014/main" id="{56364737-8F44-C471-118E-136C8F0E81DD}"/>
              </a:ext>
            </a:extLst>
          </p:cNvPr>
          <p:cNvGrpSpPr/>
          <p:nvPr/>
        </p:nvGrpSpPr>
        <p:grpSpPr>
          <a:xfrm>
            <a:off x="-3" y="254794"/>
            <a:ext cx="323041" cy="1890773"/>
            <a:chOff x="3690374" y="1877464"/>
            <a:chExt cx="323041" cy="1890773"/>
          </a:xfrm>
        </p:grpSpPr>
        <p:sp>
          <p:nvSpPr>
            <p:cNvPr id="4" name="Rechthoek: afgeronde bovenhoeken 3">
              <a:extLst>
                <a:ext uri="{FF2B5EF4-FFF2-40B4-BE49-F238E27FC236}">
                  <a16:creationId xmlns:a16="http://schemas.microsoft.com/office/drawing/2014/main" id="{74DF3FF1-ECE7-79EB-3B94-A8D43364DC8D}"/>
                </a:ext>
              </a:extLst>
            </p:cNvPr>
            <p:cNvSpPr/>
            <p:nvPr/>
          </p:nvSpPr>
          <p:spPr>
            <a:xfrm rot="5400000" flipH="1">
              <a:off x="2905542" y="2662296"/>
              <a:ext cx="189077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CD21DA2A-7E51-8F6F-DB99-4F83EFC00E13}"/>
                </a:ext>
              </a:extLst>
            </p:cNvPr>
            <p:cNvSpPr txBox="1"/>
            <p:nvPr/>
          </p:nvSpPr>
          <p:spPr>
            <a:xfrm rot="16200000">
              <a:off x="2907478" y="2662299"/>
              <a:ext cx="1890770" cy="321105"/>
            </a:xfrm>
            <a:prstGeom prst="rect">
              <a:avLst/>
            </a:prstGeom>
            <a:noFill/>
          </p:spPr>
          <p:txBody>
            <a:bodyPr wrap="square" lIns="180000" tIns="82800" rIns="180000" bIns="82800" rtlCol="0">
              <a:spAutoFit/>
            </a:bodyPr>
            <a:lstStyle/>
            <a:p>
              <a:pPr algn="ctr"/>
              <a:r>
                <a:rPr lang="nl-NL" sz="1000" dirty="0">
                  <a:solidFill>
                    <a:schemeClr val="bg1"/>
                  </a:solidFill>
                </a:rPr>
                <a:t>2f. Arbeidsongeschiktheid</a:t>
              </a:r>
            </a:p>
          </p:txBody>
        </p:sp>
      </p:grpSp>
    </p:spTree>
    <p:extLst>
      <p:ext uri="{BB962C8B-B14F-4D97-AF65-F5344CB8AC3E}">
        <p14:creationId xmlns:p14="http://schemas.microsoft.com/office/powerpoint/2010/main" val="420598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8542099"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3. Van de huidige naar de nieuwe regeling</a:t>
            </a:r>
          </a:p>
        </p:txBody>
      </p:sp>
    </p:spTree>
    <p:extLst>
      <p:ext uri="{BB962C8B-B14F-4D97-AF65-F5344CB8AC3E}">
        <p14:creationId xmlns:p14="http://schemas.microsoft.com/office/powerpoint/2010/main" val="179818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ep 15">
            <a:extLst>
              <a:ext uri="{FF2B5EF4-FFF2-40B4-BE49-F238E27FC236}">
                <a16:creationId xmlns:a16="http://schemas.microsoft.com/office/drawing/2014/main" id="{106DC14E-1D5E-0CC5-9FCA-08BB4D02F352}"/>
              </a:ext>
            </a:extLst>
          </p:cNvPr>
          <p:cNvGrpSpPr/>
          <p:nvPr/>
        </p:nvGrpSpPr>
        <p:grpSpPr>
          <a:xfrm>
            <a:off x="5981911" y="1781161"/>
            <a:ext cx="6210089" cy="4605359"/>
            <a:chOff x="0" y="13347"/>
            <a:chExt cx="9229663" cy="6844653"/>
          </a:xfrm>
        </p:grpSpPr>
        <p:pic>
          <p:nvPicPr>
            <p:cNvPr id="6" name="Afbeelding 5">
              <a:extLst>
                <a:ext uri="{FF2B5EF4-FFF2-40B4-BE49-F238E27FC236}">
                  <a16:creationId xmlns:a16="http://schemas.microsoft.com/office/drawing/2014/main" id="{F35223AB-A124-35FB-8063-D69D62D14663}"/>
                </a:ext>
              </a:extLst>
            </p:cNvPr>
            <p:cNvPicPr>
              <a:picLocks noChangeAspect="1"/>
            </p:cNvPicPr>
            <p:nvPr/>
          </p:nvPicPr>
          <p:blipFill rotWithShape="1">
            <a:blip r:embed="rId3"/>
            <a:srcRect t="194" r="24297"/>
            <a:stretch/>
          </p:blipFill>
          <p:spPr>
            <a:xfrm>
              <a:off x="0" y="13347"/>
              <a:ext cx="9229663" cy="6844653"/>
            </a:xfrm>
            <a:prstGeom prst="rect">
              <a:avLst/>
            </a:prstGeom>
          </p:spPr>
        </p:pic>
        <p:pic>
          <p:nvPicPr>
            <p:cNvPr id="7" name="Afbeelding 6">
              <a:extLst>
                <a:ext uri="{FF2B5EF4-FFF2-40B4-BE49-F238E27FC236}">
                  <a16:creationId xmlns:a16="http://schemas.microsoft.com/office/drawing/2014/main" id="{60F3E30F-A078-2F99-79D7-D8CF0E74E504}"/>
                </a:ext>
              </a:extLst>
            </p:cNvPr>
            <p:cNvPicPr>
              <a:picLocks noChangeAspect="1"/>
            </p:cNvPicPr>
            <p:nvPr/>
          </p:nvPicPr>
          <p:blipFill>
            <a:blip r:embed="rId4"/>
            <a:stretch>
              <a:fillRect/>
            </a:stretch>
          </p:blipFill>
          <p:spPr>
            <a:xfrm>
              <a:off x="1548064" y="2989847"/>
              <a:ext cx="1005860" cy="878305"/>
            </a:xfrm>
            <a:prstGeom prst="rect">
              <a:avLst/>
            </a:prstGeom>
          </p:spPr>
        </p:pic>
        <p:pic>
          <p:nvPicPr>
            <p:cNvPr id="8" name="Afbeelding 7">
              <a:extLst>
                <a:ext uri="{FF2B5EF4-FFF2-40B4-BE49-F238E27FC236}">
                  <a16:creationId xmlns:a16="http://schemas.microsoft.com/office/drawing/2014/main" id="{EB749B26-9369-1738-4AEE-9659C15A3A5F}"/>
                </a:ext>
              </a:extLst>
            </p:cNvPr>
            <p:cNvPicPr>
              <a:picLocks noChangeAspect="1"/>
            </p:cNvPicPr>
            <p:nvPr/>
          </p:nvPicPr>
          <p:blipFill>
            <a:blip r:embed="rId4"/>
            <a:stretch>
              <a:fillRect/>
            </a:stretch>
          </p:blipFill>
          <p:spPr>
            <a:xfrm>
              <a:off x="6225779" y="2113452"/>
              <a:ext cx="1005860" cy="878305"/>
            </a:xfrm>
            <a:prstGeom prst="rect">
              <a:avLst/>
            </a:prstGeom>
          </p:spPr>
        </p:pic>
        <p:grpSp>
          <p:nvGrpSpPr>
            <p:cNvPr id="10" name="Groep 9">
              <a:extLst>
                <a:ext uri="{FF2B5EF4-FFF2-40B4-BE49-F238E27FC236}">
                  <a16:creationId xmlns:a16="http://schemas.microsoft.com/office/drawing/2014/main" id="{5D7F0E9B-1DBB-E9B6-8A96-FCD9161CD927}"/>
                </a:ext>
              </a:extLst>
            </p:cNvPr>
            <p:cNvGrpSpPr/>
            <p:nvPr/>
          </p:nvGrpSpPr>
          <p:grpSpPr>
            <a:xfrm>
              <a:off x="4614077" y="2928791"/>
              <a:ext cx="324440" cy="344718"/>
              <a:chOff x="7793566" y="1340333"/>
              <a:chExt cx="541866" cy="575733"/>
            </a:xfrm>
            <a:solidFill>
              <a:schemeClr val="accent6">
                <a:lumMod val="20000"/>
                <a:lumOff val="80000"/>
              </a:schemeClr>
            </a:solidFill>
          </p:grpSpPr>
          <p:sp>
            <p:nvSpPr>
              <p:cNvPr id="11" name="Vrije vorm: vorm 10">
                <a:extLst>
                  <a:ext uri="{FF2B5EF4-FFF2-40B4-BE49-F238E27FC236}">
                    <a16:creationId xmlns:a16="http://schemas.microsoft.com/office/drawing/2014/main" id="{EA1A4AA9-0464-3DEA-3169-904FF3090F34}"/>
                  </a:ext>
                </a:extLst>
              </p:cNvPr>
              <p:cNvSpPr/>
              <p:nvPr/>
            </p:nvSpPr>
            <p:spPr>
              <a:xfrm>
                <a:off x="7929033" y="1340333"/>
                <a:ext cx="270933" cy="270933"/>
              </a:xfrm>
              <a:custGeom>
                <a:avLst/>
                <a:gdLst>
                  <a:gd name="connsiteX0" fmla="*/ 270933 w 270933"/>
                  <a:gd name="connsiteY0" fmla="*/ 135467 h 270933"/>
                  <a:gd name="connsiteX1" fmla="*/ 135467 w 270933"/>
                  <a:gd name="connsiteY1" fmla="*/ 270933 h 270933"/>
                  <a:gd name="connsiteX2" fmla="*/ 0 w 270933"/>
                  <a:gd name="connsiteY2" fmla="*/ 135467 h 270933"/>
                  <a:gd name="connsiteX3" fmla="*/ 135467 w 270933"/>
                  <a:gd name="connsiteY3" fmla="*/ 0 h 270933"/>
                  <a:gd name="connsiteX4" fmla="*/ 270933 w 270933"/>
                  <a:gd name="connsiteY4" fmla="*/ 135467 h 2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 h="270933">
                    <a:moveTo>
                      <a:pt x="270933" y="135467"/>
                    </a:moveTo>
                    <a:cubicBezTo>
                      <a:pt x="270933" y="210283"/>
                      <a:pt x="210283" y="270933"/>
                      <a:pt x="135467" y="270933"/>
                    </a:cubicBezTo>
                    <a:cubicBezTo>
                      <a:pt x="60650" y="270933"/>
                      <a:pt x="0" y="210283"/>
                      <a:pt x="0" y="135467"/>
                    </a:cubicBezTo>
                    <a:cubicBezTo>
                      <a:pt x="0" y="60650"/>
                      <a:pt x="60650" y="0"/>
                      <a:pt x="135467" y="0"/>
                    </a:cubicBezTo>
                    <a:cubicBezTo>
                      <a:pt x="210283" y="0"/>
                      <a:pt x="270933" y="60650"/>
                      <a:pt x="270933" y="135467"/>
                    </a:cubicBezTo>
                    <a:close/>
                  </a:path>
                </a:pathLst>
              </a:custGeom>
              <a:grpFill/>
              <a:ln w="8434"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FE4DE815-4D61-816B-942C-A4061C2C3AE3}"/>
                  </a:ext>
                </a:extLst>
              </p:cNvPr>
              <p:cNvSpPr/>
              <p:nvPr/>
            </p:nvSpPr>
            <p:spPr>
              <a:xfrm>
                <a:off x="7793566" y="1645133"/>
                <a:ext cx="541866" cy="270933"/>
              </a:xfrm>
              <a:custGeom>
                <a:avLst/>
                <a:gdLst>
                  <a:gd name="connsiteX0" fmla="*/ 541867 w 541866"/>
                  <a:gd name="connsiteY0" fmla="*/ 270933 h 270933"/>
                  <a:gd name="connsiteX1" fmla="*/ 541867 w 541866"/>
                  <a:gd name="connsiteY1" fmla="*/ 135467 h 270933"/>
                  <a:gd name="connsiteX2" fmla="*/ 514773 w 541866"/>
                  <a:gd name="connsiteY2" fmla="*/ 81280 h 270933"/>
                  <a:gd name="connsiteX3" fmla="*/ 382693 w 541866"/>
                  <a:gd name="connsiteY3" fmla="*/ 16933 h 270933"/>
                  <a:gd name="connsiteX4" fmla="*/ 270933 w 541866"/>
                  <a:gd name="connsiteY4" fmla="*/ 0 h 270933"/>
                  <a:gd name="connsiteX5" fmla="*/ 159173 w 541866"/>
                  <a:gd name="connsiteY5" fmla="*/ 16933 h 270933"/>
                  <a:gd name="connsiteX6" fmla="*/ 27093 w 541866"/>
                  <a:gd name="connsiteY6" fmla="*/ 81280 h 270933"/>
                  <a:gd name="connsiteX7" fmla="*/ 0 w 541866"/>
                  <a:gd name="connsiteY7" fmla="*/ 135467 h 270933"/>
                  <a:gd name="connsiteX8" fmla="*/ 0 w 541866"/>
                  <a:gd name="connsiteY8" fmla="*/ 270933 h 270933"/>
                  <a:gd name="connsiteX9" fmla="*/ 541867 w 541866"/>
                  <a:gd name="connsiteY9"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270933">
                    <a:moveTo>
                      <a:pt x="541867" y="270933"/>
                    </a:moveTo>
                    <a:lnTo>
                      <a:pt x="541867" y="135467"/>
                    </a:lnTo>
                    <a:cubicBezTo>
                      <a:pt x="541867" y="115147"/>
                      <a:pt x="531707" y="94827"/>
                      <a:pt x="514773" y="81280"/>
                    </a:cubicBezTo>
                    <a:cubicBezTo>
                      <a:pt x="477520" y="50800"/>
                      <a:pt x="430107" y="30480"/>
                      <a:pt x="382693" y="16933"/>
                    </a:cubicBezTo>
                    <a:cubicBezTo>
                      <a:pt x="348827" y="6773"/>
                      <a:pt x="311573" y="0"/>
                      <a:pt x="270933" y="0"/>
                    </a:cubicBezTo>
                    <a:cubicBezTo>
                      <a:pt x="233680" y="0"/>
                      <a:pt x="196427" y="6773"/>
                      <a:pt x="159173" y="16933"/>
                    </a:cubicBezTo>
                    <a:cubicBezTo>
                      <a:pt x="111760" y="30480"/>
                      <a:pt x="64347" y="54187"/>
                      <a:pt x="27093" y="81280"/>
                    </a:cubicBezTo>
                    <a:cubicBezTo>
                      <a:pt x="10160" y="94827"/>
                      <a:pt x="0" y="115147"/>
                      <a:pt x="0" y="135467"/>
                    </a:cubicBezTo>
                    <a:lnTo>
                      <a:pt x="0" y="270933"/>
                    </a:lnTo>
                    <a:lnTo>
                      <a:pt x="541867" y="270933"/>
                    </a:lnTo>
                    <a:close/>
                  </a:path>
                </a:pathLst>
              </a:custGeom>
              <a:grpFill/>
              <a:ln w="8434" cap="flat">
                <a:noFill/>
                <a:prstDash val="solid"/>
                <a:miter/>
              </a:ln>
            </p:spPr>
            <p:txBody>
              <a:bodyPr rtlCol="0" anchor="ctr"/>
              <a:lstStyle/>
              <a:p>
                <a:endParaRPr lang="nl-NL"/>
              </a:p>
            </p:txBody>
          </p:sp>
        </p:grpSp>
        <p:grpSp>
          <p:nvGrpSpPr>
            <p:cNvPr id="13" name="Groep 12">
              <a:extLst>
                <a:ext uri="{FF2B5EF4-FFF2-40B4-BE49-F238E27FC236}">
                  <a16:creationId xmlns:a16="http://schemas.microsoft.com/office/drawing/2014/main" id="{45359A34-1F1F-7D64-2942-438FF5972A31}"/>
                </a:ext>
              </a:extLst>
            </p:cNvPr>
            <p:cNvGrpSpPr/>
            <p:nvPr/>
          </p:nvGrpSpPr>
          <p:grpSpPr>
            <a:xfrm>
              <a:off x="7613766" y="3192399"/>
              <a:ext cx="324440" cy="344718"/>
              <a:chOff x="7793566" y="1340333"/>
              <a:chExt cx="541866" cy="575733"/>
            </a:xfrm>
            <a:solidFill>
              <a:schemeClr val="accent6">
                <a:lumMod val="20000"/>
                <a:lumOff val="80000"/>
              </a:schemeClr>
            </a:solidFill>
          </p:grpSpPr>
          <p:sp>
            <p:nvSpPr>
              <p:cNvPr id="14" name="Vrije vorm: vorm 13">
                <a:extLst>
                  <a:ext uri="{FF2B5EF4-FFF2-40B4-BE49-F238E27FC236}">
                    <a16:creationId xmlns:a16="http://schemas.microsoft.com/office/drawing/2014/main" id="{40E47A85-5D1A-8BBD-800B-906DE996185B}"/>
                  </a:ext>
                </a:extLst>
              </p:cNvPr>
              <p:cNvSpPr/>
              <p:nvPr/>
            </p:nvSpPr>
            <p:spPr>
              <a:xfrm>
                <a:off x="7929033" y="1340333"/>
                <a:ext cx="270933" cy="270933"/>
              </a:xfrm>
              <a:custGeom>
                <a:avLst/>
                <a:gdLst>
                  <a:gd name="connsiteX0" fmla="*/ 270933 w 270933"/>
                  <a:gd name="connsiteY0" fmla="*/ 135467 h 270933"/>
                  <a:gd name="connsiteX1" fmla="*/ 135467 w 270933"/>
                  <a:gd name="connsiteY1" fmla="*/ 270933 h 270933"/>
                  <a:gd name="connsiteX2" fmla="*/ 0 w 270933"/>
                  <a:gd name="connsiteY2" fmla="*/ 135467 h 270933"/>
                  <a:gd name="connsiteX3" fmla="*/ 135467 w 270933"/>
                  <a:gd name="connsiteY3" fmla="*/ 0 h 270933"/>
                  <a:gd name="connsiteX4" fmla="*/ 270933 w 270933"/>
                  <a:gd name="connsiteY4" fmla="*/ 135467 h 2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 h="270933">
                    <a:moveTo>
                      <a:pt x="270933" y="135467"/>
                    </a:moveTo>
                    <a:cubicBezTo>
                      <a:pt x="270933" y="210283"/>
                      <a:pt x="210283" y="270933"/>
                      <a:pt x="135467" y="270933"/>
                    </a:cubicBezTo>
                    <a:cubicBezTo>
                      <a:pt x="60650" y="270933"/>
                      <a:pt x="0" y="210283"/>
                      <a:pt x="0" y="135467"/>
                    </a:cubicBezTo>
                    <a:cubicBezTo>
                      <a:pt x="0" y="60650"/>
                      <a:pt x="60650" y="0"/>
                      <a:pt x="135467" y="0"/>
                    </a:cubicBezTo>
                    <a:cubicBezTo>
                      <a:pt x="210283" y="0"/>
                      <a:pt x="270933" y="60650"/>
                      <a:pt x="270933" y="135467"/>
                    </a:cubicBezTo>
                    <a:close/>
                  </a:path>
                </a:pathLst>
              </a:custGeom>
              <a:grpFill/>
              <a:ln w="8434"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EEE120ED-D181-7919-8F1D-0B4499842E15}"/>
                  </a:ext>
                </a:extLst>
              </p:cNvPr>
              <p:cNvSpPr/>
              <p:nvPr/>
            </p:nvSpPr>
            <p:spPr>
              <a:xfrm>
                <a:off x="7793566" y="1645133"/>
                <a:ext cx="541866" cy="270933"/>
              </a:xfrm>
              <a:custGeom>
                <a:avLst/>
                <a:gdLst>
                  <a:gd name="connsiteX0" fmla="*/ 541867 w 541866"/>
                  <a:gd name="connsiteY0" fmla="*/ 270933 h 270933"/>
                  <a:gd name="connsiteX1" fmla="*/ 541867 w 541866"/>
                  <a:gd name="connsiteY1" fmla="*/ 135467 h 270933"/>
                  <a:gd name="connsiteX2" fmla="*/ 514773 w 541866"/>
                  <a:gd name="connsiteY2" fmla="*/ 81280 h 270933"/>
                  <a:gd name="connsiteX3" fmla="*/ 382693 w 541866"/>
                  <a:gd name="connsiteY3" fmla="*/ 16933 h 270933"/>
                  <a:gd name="connsiteX4" fmla="*/ 270933 w 541866"/>
                  <a:gd name="connsiteY4" fmla="*/ 0 h 270933"/>
                  <a:gd name="connsiteX5" fmla="*/ 159173 w 541866"/>
                  <a:gd name="connsiteY5" fmla="*/ 16933 h 270933"/>
                  <a:gd name="connsiteX6" fmla="*/ 27093 w 541866"/>
                  <a:gd name="connsiteY6" fmla="*/ 81280 h 270933"/>
                  <a:gd name="connsiteX7" fmla="*/ 0 w 541866"/>
                  <a:gd name="connsiteY7" fmla="*/ 135467 h 270933"/>
                  <a:gd name="connsiteX8" fmla="*/ 0 w 541866"/>
                  <a:gd name="connsiteY8" fmla="*/ 270933 h 270933"/>
                  <a:gd name="connsiteX9" fmla="*/ 541867 w 541866"/>
                  <a:gd name="connsiteY9"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270933">
                    <a:moveTo>
                      <a:pt x="541867" y="270933"/>
                    </a:moveTo>
                    <a:lnTo>
                      <a:pt x="541867" y="135467"/>
                    </a:lnTo>
                    <a:cubicBezTo>
                      <a:pt x="541867" y="115147"/>
                      <a:pt x="531707" y="94827"/>
                      <a:pt x="514773" y="81280"/>
                    </a:cubicBezTo>
                    <a:cubicBezTo>
                      <a:pt x="477520" y="50800"/>
                      <a:pt x="430107" y="30480"/>
                      <a:pt x="382693" y="16933"/>
                    </a:cubicBezTo>
                    <a:cubicBezTo>
                      <a:pt x="348827" y="6773"/>
                      <a:pt x="311573" y="0"/>
                      <a:pt x="270933" y="0"/>
                    </a:cubicBezTo>
                    <a:cubicBezTo>
                      <a:pt x="233680" y="0"/>
                      <a:pt x="196427" y="6773"/>
                      <a:pt x="159173" y="16933"/>
                    </a:cubicBezTo>
                    <a:cubicBezTo>
                      <a:pt x="111760" y="30480"/>
                      <a:pt x="64347" y="54187"/>
                      <a:pt x="27093" y="81280"/>
                    </a:cubicBezTo>
                    <a:cubicBezTo>
                      <a:pt x="10160" y="94827"/>
                      <a:pt x="0" y="115147"/>
                      <a:pt x="0" y="135467"/>
                    </a:cubicBezTo>
                    <a:lnTo>
                      <a:pt x="0" y="270933"/>
                    </a:lnTo>
                    <a:lnTo>
                      <a:pt x="541867" y="270933"/>
                    </a:lnTo>
                    <a:close/>
                  </a:path>
                </a:pathLst>
              </a:custGeom>
              <a:grpFill/>
              <a:ln w="8434" cap="flat">
                <a:noFill/>
                <a:prstDash val="solid"/>
                <a:miter/>
              </a:ln>
            </p:spPr>
            <p:txBody>
              <a:bodyPr rtlCol="0" anchor="ctr"/>
              <a:lstStyle/>
              <a:p>
                <a:endParaRPr lang="nl-NL"/>
              </a:p>
            </p:txBody>
          </p:sp>
        </p:grpSp>
      </p:grpSp>
      <p:sp>
        <p:nvSpPr>
          <p:cNvPr id="2" name="Titel 1">
            <a:extLst>
              <a:ext uri="{FF2B5EF4-FFF2-40B4-BE49-F238E27FC236}">
                <a16:creationId xmlns:a16="http://schemas.microsoft.com/office/drawing/2014/main" id="{3888E30F-FE5F-1818-72FC-E4D12E1FD3B7}"/>
              </a:ext>
            </a:extLst>
          </p:cNvPr>
          <p:cNvSpPr>
            <a:spLocks noGrp="1"/>
          </p:cNvSpPr>
          <p:nvPr>
            <p:ph type="title"/>
          </p:nvPr>
        </p:nvSpPr>
        <p:spPr/>
        <p:txBody>
          <a:bodyPr/>
          <a:lstStyle/>
          <a:p>
            <a:r>
              <a:rPr lang="nl-NL" dirty="0"/>
              <a:t>Omzetten van het collectieve pensioenvermogen </a:t>
            </a:r>
            <a:br>
              <a:rPr lang="nl-NL" dirty="0"/>
            </a:br>
            <a:r>
              <a:rPr lang="nl-NL" dirty="0">
                <a:solidFill>
                  <a:schemeClr val="tx2"/>
                </a:solidFill>
                <a:latin typeface="+mn-lt"/>
              </a:rPr>
              <a:t>Naar persoonlijke pensioenvermogens</a:t>
            </a:r>
          </a:p>
        </p:txBody>
      </p:sp>
      <p:sp>
        <p:nvSpPr>
          <p:cNvPr id="5" name="Tijdelijke aanduiding voor inhoud 4">
            <a:extLst>
              <a:ext uri="{FF2B5EF4-FFF2-40B4-BE49-F238E27FC236}">
                <a16:creationId xmlns:a16="http://schemas.microsoft.com/office/drawing/2014/main" id="{5F9448AB-925D-DA10-CA21-99CD79BBF7A2}"/>
              </a:ext>
            </a:extLst>
          </p:cNvPr>
          <p:cNvSpPr>
            <a:spLocks noGrp="1"/>
          </p:cNvSpPr>
          <p:nvPr>
            <p:ph sz="quarter" idx="12"/>
          </p:nvPr>
        </p:nvSpPr>
        <p:spPr>
          <a:xfrm>
            <a:off x="504000" y="1562400"/>
            <a:ext cx="5693130" cy="4417200"/>
          </a:xfrm>
        </p:spPr>
        <p:txBody>
          <a:bodyPr/>
          <a:lstStyle/>
          <a:p>
            <a:pPr marL="342900" indent="-342900">
              <a:buFont typeface="Arial" panose="020B0604020202020204" pitchFamily="34" charset="0"/>
              <a:buChar char="•"/>
            </a:pPr>
            <a:r>
              <a:rPr lang="nl-NL" dirty="0">
                <a:latin typeface="+mn-lt"/>
              </a:rPr>
              <a:t>Het huidige collectieve pensioenvermogen (ingegane en nog niet-ingegane pensioenen) wordt omgezet naar een persoonlijk pensioenvermogen per deelnemer.</a:t>
            </a:r>
          </a:p>
          <a:p>
            <a:pPr marL="342900" indent="-342900">
              <a:buFont typeface="Arial" panose="020B0604020202020204" pitchFamily="34" charset="0"/>
              <a:buChar char="•"/>
            </a:pPr>
            <a:r>
              <a:rPr lang="nl-NL" dirty="0">
                <a:latin typeface="+mn-lt"/>
              </a:rPr>
              <a:t>Sociale partners bepalen hoe het vermogen wordt verdeeld. </a:t>
            </a:r>
          </a:p>
          <a:p>
            <a:pPr marL="342900" indent="-342900">
              <a:buFont typeface="Arial" panose="020B0604020202020204" pitchFamily="34" charset="0"/>
              <a:buChar char="•"/>
            </a:pPr>
            <a:r>
              <a:rPr lang="nl-NL" dirty="0">
                <a:latin typeface="+mn-lt"/>
              </a:rPr>
              <a:t>Alle bestaande pensioenen en opgebouwde aanspraken worden omgezet.</a:t>
            </a:r>
          </a:p>
          <a:p>
            <a:pPr marL="342900" indent="-342900">
              <a:buFont typeface="Arial" panose="020B0604020202020204" pitchFamily="34" charset="0"/>
              <a:buChar char="•"/>
            </a:pPr>
            <a:r>
              <a:rPr lang="nl-NL" dirty="0">
                <a:latin typeface="+mn-lt"/>
              </a:rPr>
              <a:t>Voor iedereen gelden dan dezelfde regels. Er is geen individuele keuze of bezwaar mogelijk. </a:t>
            </a:r>
          </a:p>
          <a:p>
            <a:pPr marL="342900" indent="-342900">
              <a:buFont typeface="Arial" panose="020B0604020202020204" pitchFamily="34" charset="0"/>
              <a:buChar char="•"/>
            </a:pPr>
            <a:r>
              <a:rPr lang="nl-NL" dirty="0">
                <a:latin typeface="+mn-lt"/>
              </a:rPr>
              <a:t>Spreidingstermijn van 1 jaar: gunstiger perspectief voor oudere en gepensioneerde deelnemers en draagt bij aan evenwichtige transitie, gelet op hoge indexatieachterstand.</a:t>
            </a:r>
          </a:p>
        </p:txBody>
      </p:sp>
      <p:sp>
        <p:nvSpPr>
          <p:cNvPr id="4" name="Tijdelijke aanduiding voor dianummer 3">
            <a:extLst>
              <a:ext uri="{FF2B5EF4-FFF2-40B4-BE49-F238E27FC236}">
                <a16:creationId xmlns:a16="http://schemas.microsoft.com/office/drawing/2014/main" id="{3CD81710-BB08-9601-9775-A9C6CA316394}"/>
              </a:ext>
            </a:extLst>
          </p:cNvPr>
          <p:cNvSpPr>
            <a:spLocks noGrp="1"/>
          </p:cNvSpPr>
          <p:nvPr>
            <p:ph type="sldNum" sz="quarter" idx="11"/>
          </p:nvPr>
        </p:nvSpPr>
        <p:spPr/>
        <p:txBody>
          <a:bodyPr/>
          <a:lstStyle/>
          <a:p>
            <a:fld id="{AAE150CC-0EC0-4677-818F-64AFD6E91A3B}" type="slidenum">
              <a:rPr lang="nl-NL" smtClean="0"/>
              <a:pPr/>
              <a:t>22</a:t>
            </a:fld>
            <a:endParaRPr lang="nl-NL" dirty="0"/>
          </a:p>
        </p:txBody>
      </p:sp>
      <p:grpSp>
        <p:nvGrpSpPr>
          <p:cNvPr id="9" name="Groep 8">
            <a:extLst>
              <a:ext uri="{FF2B5EF4-FFF2-40B4-BE49-F238E27FC236}">
                <a16:creationId xmlns:a16="http://schemas.microsoft.com/office/drawing/2014/main" id="{62862132-792C-3436-C394-23D548623A6A}"/>
              </a:ext>
            </a:extLst>
          </p:cNvPr>
          <p:cNvGrpSpPr/>
          <p:nvPr/>
        </p:nvGrpSpPr>
        <p:grpSpPr>
          <a:xfrm>
            <a:off x="-3" y="254794"/>
            <a:ext cx="323042" cy="1307608"/>
            <a:chOff x="3690374" y="1877464"/>
            <a:chExt cx="323042" cy="1307608"/>
          </a:xfrm>
        </p:grpSpPr>
        <p:sp>
          <p:nvSpPr>
            <p:cNvPr id="17" name="Rechthoek: afgeronde bovenhoeken 16">
              <a:extLst>
                <a:ext uri="{FF2B5EF4-FFF2-40B4-BE49-F238E27FC236}">
                  <a16:creationId xmlns:a16="http://schemas.microsoft.com/office/drawing/2014/main" id="{F2854334-4A17-97BF-586E-781BDD1E0442}"/>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8" name="Tekstvak 17">
              <a:extLst>
                <a:ext uri="{FF2B5EF4-FFF2-40B4-BE49-F238E27FC236}">
                  <a16:creationId xmlns:a16="http://schemas.microsoft.com/office/drawing/2014/main" id="{1F33B1F1-4394-26BA-7151-DE3632D7B251}"/>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3a. Omzetten</a:t>
              </a:r>
            </a:p>
          </p:txBody>
        </p:sp>
      </p:grpSp>
    </p:spTree>
    <p:extLst>
      <p:ext uri="{BB962C8B-B14F-4D97-AF65-F5344CB8AC3E}">
        <p14:creationId xmlns:p14="http://schemas.microsoft.com/office/powerpoint/2010/main" val="332490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A068-4D59-0CB9-A48E-B026C1C4CBBC}"/>
              </a:ext>
            </a:extLst>
          </p:cNvPr>
          <p:cNvSpPr>
            <a:spLocks noGrp="1"/>
          </p:cNvSpPr>
          <p:nvPr>
            <p:ph type="title"/>
          </p:nvPr>
        </p:nvSpPr>
        <p:spPr/>
        <p:txBody>
          <a:bodyPr/>
          <a:lstStyle/>
          <a:p>
            <a:r>
              <a:rPr lang="nl-NL" dirty="0"/>
              <a:t>Voor- en nadelen van omzetten</a:t>
            </a:r>
          </a:p>
        </p:txBody>
      </p:sp>
      <p:sp>
        <p:nvSpPr>
          <p:cNvPr id="3" name="Tijdelijke aanduiding voor inhoud 2">
            <a:extLst>
              <a:ext uri="{FF2B5EF4-FFF2-40B4-BE49-F238E27FC236}">
                <a16:creationId xmlns:a16="http://schemas.microsoft.com/office/drawing/2014/main" id="{DB107640-2252-44F1-68D0-4AD43B809C62}"/>
              </a:ext>
            </a:extLst>
          </p:cNvPr>
          <p:cNvSpPr>
            <a:spLocks noGrp="1"/>
          </p:cNvSpPr>
          <p:nvPr>
            <p:ph sz="quarter" idx="12"/>
          </p:nvPr>
        </p:nvSpPr>
        <p:spPr>
          <a:xfrm>
            <a:off x="504000" y="2478505"/>
            <a:ext cx="5432400" cy="3501094"/>
          </a:xfrm>
        </p:spPr>
        <p:txBody>
          <a:bodyPr/>
          <a:lstStyle/>
          <a:p>
            <a:pPr marL="342900" indent="-342900">
              <a:buFont typeface="Arial" panose="020B0604020202020204" pitchFamily="34" charset="0"/>
              <a:buChar char="•"/>
            </a:pPr>
            <a:r>
              <a:rPr lang="nl-NL" dirty="0">
                <a:latin typeface="+mn-lt"/>
              </a:rPr>
              <a:t>Nieuwe regels ook van toepassing op bestaande pensioenen</a:t>
            </a:r>
          </a:p>
          <a:p>
            <a:endParaRPr lang="nl-NL" dirty="0">
              <a:latin typeface="+mn-lt"/>
            </a:endParaRPr>
          </a:p>
          <a:p>
            <a:pPr marL="342900" indent="-342900">
              <a:buFont typeface="Arial" panose="020B0604020202020204" pitchFamily="34" charset="0"/>
              <a:buChar char="•"/>
            </a:pPr>
            <a:r>
              <a:rPr lang="nl-NL" dirty="0">
                <a:latin typeface="+mn-lt"/>
              </a:rPr>
              <a:t>Regeling is eenvoudiger uit te voeren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Begrijpelijker voor deelnemers</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Solidariteit tussen jong en oud wordt niet doorbroken</a:t>
            </a:r>
          </a:p>
        </p:txBody>
      </p:sp>
      <p:sp>
        <p:nvSpPr>
          <p:cNvPr id="4" name="Tijdelijke aanduiding voor inhoud 3">
            <a:extLst>
              <a:ext uri="{FF2B5EF4-FFF2-40B4-BE49-F238E27FC236}">
                <a16:creationId xmlns:a16="http://schemas.microsoft.com/office/drawing/2014/main" id="{6E530E15-A5DF-0C1B-329E-4F0AB2ED4CFA}"/>
              </a:ext>
            </a:extLst>
          </p:cNvPr>
          <p:cNvSpPr>
            <a:spLocks noGrp="1"/>
          </p:cNvSpPr>
          <p:nvPr>
            <p:ph sz="quarter" idx="14"/>
          </p:nvPr>
        </p:nvSpPr>
        <p:spPr>
          <a:xfrm>
            <a:off x="6256800" y="2478504"/>
            <a:ext cx="5432400" cy="3501095"/>
          </a:xfrm>
        </p:spPr>
        <p:txBody>
          <a:bodyPr/>
          <a:lstStyle/>
          <a:p>
            <a:pPr marL="342900" indent="-342900">
              <a:buFont typeface="Arial" panose="020B0604020202020204" pitchFamily="34" charset="0"/>
              <a:buChar char="•"/>
            </a:pPr>
            <a:r>
              <a:rPr lang="nl-NL" dirty="0">
                <a:latin typeface="+mn-lt"/>
              </a:rPr>
              <a:t>Onzekerheid omdat tot nu toe opgebouwde rechten ook meebewegen met economie</a:t>
            </a:r>
          </a:p>
          <a:p>
            <a:endParaRPr lang="nl-NL" dirty="0">
              <a:latin typeface="+mn-lt"/>
            </a:endParaRPr>
          </a:p>
        </p:txBody>
      </p:sp>
      <p:sp>
        <p:nvSpPr>
          <p:cNvPr id="6" name="Tijdelijke aanduiding voor dianummer 5">
            <a:extLst>
              <a:ext uri="{FF2B5EF4-FFF2-40B4-BE49-F238E27FC236}">
                <a16:creationId xmlns:a16="http://schemas.microsoft.com/office/drawing/2014/main" id="{49826789-B28B-FE4D-4AE7-7A24E27F9F8C}"/>
              </a:ext>
            </a:extLst>
          </p:cNvPr>
          <p:cNvSpPr>
            <a:spLocks noGrp="1"/>
          </p:cNvSpPr>
          <p:nvPr>
            <p:ph type="sldNum" sz="quarter" idx="11"/>
          </p:nvPr>
        </p:nvSpPr>
        <p:spPr/>
        <p:txBody>
          <a:bodyPr/>
          <a:lstStyle/>
          <a:p>
            <a:fld id="{AAE150CC-0EC0-4677-818F-64AFD6E91A3B}" type="slidenum">
              <a:rPr lang="nl-NL" smtClean="0"/>
              <a:pPr/>
              <a:t>23</a:t>
            </a:fld>
            <a:endParaRPr lang="nl-NL" dirty="0"/>
          </a:p>
        </p:txBody>
      </p:sp>
      <p:sp>
        <p:nvSpPr>
          <p:cNvPr id="7" name="Rechthoek: afgeronde hoeken 6">
            <a:extLst>
              <a:ext uri="{FF2B5EF4-FFF2-40B4-BE49-F238E27FC236}">
                <a16:creationId xmlns:a16="http://schemas.microsoft.com/office/drawing/2014/main" id="{C2E52D04-B156-3675-2A60-7C506ED81154}"/>
              </a:ext>
            </a:extLst>
          </p:cNvPr>
          <p:cNvSpPr/>
          <p:nvPr/>
        </p:nvSpPr>
        <p:spPr>
          <a:xfrm>
            <a:off x="502800" y="1562400"/>
            <a:ext cx="5432400" cy="80782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Voordelen</a:t>
            </a:r>
          </a:p>
        </p:txBody>
      </p:sp>
      <p:sp>
        <p:nvSpPr>
          <p:cNvPr id="8" name="Rechthoek: afgeronde hoeken 7">
            <a:extLst>
              <a:ext uri="{FF2B5EF4-FFF2-40B4-BE49-F238E27FC236}">
                <a16:creationId xmlns:a16="http://schemas.microsoft.com/office/drawing/2014/main" id="{4459DEB2-28D8-B739-C185-DD733A86DF2D}"/>
              </a:ext>
            </a:extLst>
          </p:cNvPr>
          <p:cNvSpPr/>
          <p:nvPr/>
        </p:nvSpPr>
        <p:spPr>
          <a:xfrm>
            <a:off x="6256800" y="1562399"/>
            <a:ext cx="5432400" cy="807821"/>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accent3"/>
                </a:solidFill>
              </a:rPr>
              <a:t>Nadeel</a:t>
            </a:r>
          </a:p>
        </p:txBody>
      </p:sp>
      <p:grpSp>
        <p:nvGrpSpPr>
          <p:cNvPr id="9" name="Groep 8">
            <a:extLst>
              <a:ext uri="{FF2B5EF4-FFF2-40B4-BE49-F238E27FC236}">
                <a16:creationId xmlns:a16="http://schemas.microsoft.com/office/drawing/2014/main" id="{A5812B60-7053-5CEC-55CE-078B52B0B8D7}"/>
              </a:ext>
            </a:extLst>
          </p:cNvPr>
          <p:cNvGrpSpPr/>
          <p:nvPr/>
        </p:nvGrpSpPr>
        <p:grpSpPr>
          <a:xfrm>
            <a:off x="-3" y="254794"/>
            <a:ext cx="323042" cy="1307608"/>
            <a:chOff x="3690374" y="1877464"/>
            <a:chExt cx="323042" cy="1307608"/>
          </a:xfrm>
        </p:grpSpPr>
        <p:sp>
          <p:nvSpPr>
            <p:cNvPr id="10" name="Rechthoek: afgeronde bovenhoeken 9">
              <a:extLst>
                <a:ext uri="{FF2B5EF4-FFF2-40B4-BE49-F238E27FC236}">
                  <a16:creationId xmlns:a16="http://schemas.microsoft.com/office/drawing/2014/main" id="{1A7E40FA-335D-F0FF-B101-631E971D67EF}"/>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1" name="Tekstvak 10">
              <a:extLst>
                <a:ext uri="{FF2B5EF4-FFF2-40B4-BE49-F238E27FC236}">
                  <a16:creationId xmlns:a16="http://schemas.microsoft.com/office/drawing/2014/main" id="{C39538D0-7755-B639-F9F3-843EA23B4049}"/>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3a. Omzetten</a:t>
              </a:r>
            </a:p>
          </p:txBody>
        </p:sp>
      </p:grpSp>
    </p:spTree>
    <p:extLst>
      <p:ext uri="{BB962C8B-B14F-4D97-AF65-F5344CB8AC3E}">
        <p14:creationId xmlns:p14="http://schemas.microsoft.com/office/powerpoint/2010/main" val="40438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4B852-5A92-2F37-0DCF-9D1CDC78DC4C}"/>
              </a:ext>
            </a:extLst>
          </p:cNvPr>
          <p:cNvSpPr>
            <a:spLocks noGrp="1"/>
          </p:cNvSpPr>
          <p:nvPr>
            <p:ph type="title"/>
          </p:nvPr>
        </p:nvSpPr>
        <p:spPr/>
        <p:txBody>
          <a:bodyPr/>
          <a:lstStyle/>
          <a:p>
            <a:r>
              <a:rPr lang="nl-NL" dirty="0"/>
              <a:t>Belangrijkste doelen bij het omzetten</a:t>
            </a:r>
          </a:p>
        </p:txBody>
      </p:sp>
      <p:sp>
        <p:nvSpPr>
          <p:cNvPr id="3" name="Tijdelijke aanduiding voor inhoud 2">
            <a:extLst>
              <a:ext uri="{FF2B5EF4-FFF2-40B4-BE49-F238E27FC236}">
                <a16:creationId xmlns:a16="http://schemas.microsoft.com/office/drawing/2014/main" id="{E3E2BA15-391B-47AB-524A-ED686867F9E5}"/>
              </a:ext>
            </a:extLst>
          </p:cNvPr>
          <p:cNvSpPr>
            <a:spLocks noGrp="1"/>
          </p:cNvSpPr>
          <p:nvPr>
            <p:ph sz="quarter" idx="12"/>
          </p:nvPr>
        </p:nvSpPr>
        <p:spPr/>
        <p:txBody>
          <a:bodyPr/>
          <a:lstStyle/>
          <a:p>
            <a:pPr marL="457200" indent="-457200">
              <a:buSzPct val="100000"/>
              <a:buFont typeface="+mj-lt"/>
              <a:buAutoNum type="arabicPeriod"/>
            </a:pPr>
            <a:r>
              <a:rPr lang="nl-NL" sz="1800" dirty="0">
                <a:latin typeface="+mn-lt"/>
              </a:rPr>
              <a:t>De ingegane pensioenen door de overgang niet verlagen.</a:t>
            </a:r>
            <a:br>
              <a:rPr lang="nl-NL" sz="1800" dirty="0">
                <a:latin typeface="+mn-lt"/>
              </a:rPr>
            </a:br>
            <a:r>
              <a:rPr lang="nl-NL" sz="1800" dirty="0">
                <a:latin typeface="+mn-lt"/>
              </a:rPr>
              <a:t> </a:t>
            </a:r>
          </a:p>
          <a:p>
            <a:pPr marL="457200" indent="-457200">
              <a:buSzPct val="100000"/>
              <a:buFont typeface="+mj-lt"/>
              <a:buAutoNum type="arabicPeriod"/>
            </a:pPr>
            <a:r>
              <a:rPr lang="nl-NL" sz="1800" dirty="0">
                <a:latin typeface="+mn-lt"/>
              </a:rPr>
              <a:t>De ingegane pensioenen in de eerste drie jaren na de overgang niet verlagen.</a:t>
            </a:r>
            <a:br>
              <a:rPr lang="nl-NL" sz="1800" dirty="0">
                <a:latin typeface="+mn-lt"/>
              </a:rPr>
            </a:br>
            <a:endParaRPr lang="nl-NL" sz="1800" dirty="0">
              <a:latin typeface="+mn-lt"/>
            </a:endParaRPr>
          </a:p>
          <a:p>
            <a:pPr marL="457200" indent="-457200">
              <a:buSzPct val="100000"/>
              <a:buFont typeface="+mj-lt"/>
              <a:buAutoNum type="arabicPeriod"/>
            </a:pPr>
            <a:r>
              <a:rPr lang="nl-NL" sz="1800" dirty="0">
                <a:latin typeface="+mn-lt"/>
              </a:rPr>
              <a:t>Het wegnemen of verzachten van de gevolgen van de afschaffing van de doorsnee-systematiek in de huidige regeling (compenseren).</a:t>
            </a:r>
          </a:p>
          <a:p>
            <a:pPr marL="457200" indent="-457200">
              <a:buSzPct val="100000"/>
              <a:buFont typeface="+mj-lt"/>
              <a:buAutoNum type="arabicPeriod"/>
            </a:pPr>
            <a:endParaRPr lang="nl-NL" sz="1800" dirty="0">
              <a:latin typeface="+mn-lt"/>
            </a:endParaRPr>
          </a:p>
          <a:p>
            <a:pPr marL="457200" indent="-457200">
              <a:buSzPct val="100000"/>
              <a:buFont typeface="+mj-lt"/>
              <a:buAutoNum type="arabicPeriod"/>
            </a:pPr>
            <a:r>
              <a:rPr lang="nl-NL" sz="1800" dirty="0">
                <a:latin typeface="+mn-lt"/>
              </a:rPr>
              <a:t>Het verhogen van de individuele pensioenvermogens en de ingegane pensioenen van alle deelnemers. </a:t>
            </a:r>
            <a:br>
              <a:rPr lang="nl-NL" sz="1800" dirty="0">
                <a:latin typeface="+mn-lt"/>
              </a:rPr>
            </a:br>
            <a:endParaRPr lang="nl-NL" sz="1800" dirty="0">
              <a:latin typeface="+mn-lt"/>
            </a:endParaRPr>
          </a:p>
          <a:p>
            <a:pPr>
              <a:buSzPct val="100000"/>
            </a:pPr>
            <a:r>
              <a:rPr lang="nl-NL" sz="1800" dirty="0">
                <a:latin typeface="+mn-lt"/>
              </a:rPr>
              <a:t>Individuele resultaten van omzetten zijn nog niet bekend.</a:t>
            </a:r>
          </a:p>
          <a:p>
            <a:pPr>
              <a:buSzPct val="100000"/>
            </a:pPr>
            <a:endParaRPr lang="nl-NL" sz="1800" dirty="0">
              <a:latin typeface="+mn-lt"/>
            </a:endParaRPr>
          </a:p>
        </p:txBody>
      </p:sp>
      <p:sp>
        <p:nvSpPr>
          <p:cNvPr id="6" name="Tijdelijke aanduiding voor dianummer 5">
            <a:extLst>
              <a:ext uri="{FF2B5EF4-FFF2-40B4-BE49-F238E27FC236}">
                <a16:creationId xmlns:a16="http://schemas.microsoft.com/office/drawing/2014/main" id="{23FCE4B0-E991-6FB9-E426-9B7FA14886CD}"/>
              </a:ext>
            </a:extLst>
          </p:cNvPr>
          <p:cNvSpPr>
            <a:spLocks noGrp="1"/>
          </p:cNvSpPr>
          <p:nvPr>
            <p:ph type="sldNum" sz="quarter" idx="11"/>
          </p:nvPr>
        </p:nvSpPr>
        <p:spPr/>
        <p:txBody>
          <a:bodyPr/>
          <a:lstStyle/>
          <a:p>
            <a:fld id="{AAE150CC-0EC0-4677-818F-64AFD6E91A3B}" type="slidenum">
              <a:rPr lang="nl-NL" smtClean="0"/>
              <a:pPr/>
              <a:t>24</a:t>
            </a:fld>
            <a:endParaRPr lang="nl-NL" dirty="0"/>
          </a:p>
        </p:txBody>
      </p:sp>
      <p:sp>
        <p:nvSpPr>
          <p:cNvPr id="7" name="Rechthoek: afgeronde hoeken 6">
            <a:extLst>
              <a:ext uri="{FF2B5EF4-FFF2-40B4-BE49-F238E27FC236}">
                <a16:creationId xmlns:a16="http://schemas.microsoft.com/office/drawing/2014/main" id="{3E005335-049B-6BAF-E94F-2B3BBE37B0E1}"/>
              </a:ext>
            </a:extLst>
          </p:cNvPr>
          <p:cNvSpPr/>
          <p:nvPr/>
        </p:nvSpPr>
        <p:spPr>
          <a:xfrm>
            <a:off x="6627901" y="1562400"/>
            <a:ext cx="5060099" cy="23600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ea typeface="Times New Roman" panose="02020603050405020304" pitchFamily="18" charset="0"/>
                <a:cs typeface="Arial" panose="020B0604020202020204" pitchFamily="34" charset="0"/>
              </a:rPr>
              <a:t>De dekkingsgraad op het moment van omzetten (‘het transitiemoment’ of ‘de overgang’) is bepalend voor wat er mogelijk is en welke doelen bereikt kunnen worden. </a:t>
            </a:r>
            <a:r>
              <a:rPr lang="nl-NL" sz="1400" dirty="0">
                <a:effectLst/>
                <a:ea typeface="Times New Roman" panose="02020603050405020304" pitchFamily="18" charset="0"/>
                <a:cs typeface="Arial" panose="020B0604020202020204" pitchFamily="34" charset="0"/>
              </a:rPr>
              <a:t>Hoe hoger de dekkingsgraad, hoe meer haalbaar is. </a:t>
            </a:r>
          </a:p>
          <a:p>
            <a:endParaRPr lang="nl-NL" sz="1400" dirty="0">
              <a:ea typeface="Times New Roman" panose="02020603050405020304" pitchFamily="18" charset="0"/>
              <a:cs typeface="Arial" panose="020B0604020202020204" pitchFamily="34" charset="0"/>
            </a:endParaRPr>
          </a:p>
          <a:p>
            <a:r>
              <a:rPr lang="nl-NL" sz="1400" dirty="0">
                <a:ea typeface="Times New Roman" panose="02020603050405020304" pitchFamily="18" charset="0"/>
                <a:cs typeface="Arial" panose="020B0604020202020204" pitchFamily="34" charset="0"/>
              </a:rPr>
              <a:t>De eerste drie doelen bepalen hoe hoog de dekkingsgraad bij omzetten in de gewenste situatie minimaal moet zijn. Deze worden behaald bij een dekkingsgraad van 103,6%.</a:t>
            </a:r>
            <a:endParaRPr lang="nl-NL" sz="1400" dirty="0">
              <a:effectLst/>
              <a:ea typeface="Times New Roman" panose="02020603050405020304" pitchFamily="18" charset="0"/>
              <a:cs typeface="Arial" panose="020B0604020202020204" pitchFamily="34" charset="0"/>
            </a:endParaRPr>
          </a:p>
        </p:txBody>
      </p:sp>
      <p:grpSp>
        <p:nvGrpSpPr>
          <p:cNvPr id="4" name="Groep 3">
            <a:extLst>
              <a:ext uri="{FF2B5EF4-FFF2-40B4-BE49-F238E27FC236}">
                <a16:creationId xmlns:a16="http://schemas.microsoft.com/office/drawing/2014/main" id="{A11D8A47-0C09-4B9E-83B0-0F2E04031B91}"/>
              </a:ext>
            </a:extLst>
          </p:cNvPr>
          <p:cNvGrpSpPr/>
          <p:nvPr/>
        </p:nvGrpSpPr>
        <p:grpSpPr>
          <a:xfrm>
            <a:off x="-3" y="254794"/>
            <a:ext cx="323042" cy="1307608"/>
            <a:chOff x="3690374" y="1877464"/>
            <a:chExt cx="323042" cy="1307608"/>
          </a:xfrm>
        </p:grpSpPr>
        <p:sp>
          <p:nvSpPr>
            <p:cNvPr id="8" name="Rechthoek: afgeronde bovenhoeken 7">
              <a:extLst>
                <a:ext uri="{FF2B5EF4-FFF2-40B4-BE49-F238E27FC236}">
                  <a16:creationId xmlns:a16="http://schemas.microsoft.com/office/drawing/2014/main" id="{189D46F8-2F87-26E7-C7F1-139E8B511952}"/>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C38CA165-D730-E720-FFFC-8AF8DCA0D242}"/>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3a. Omzetten</a:t>
              </a:r>
            </a:p>
          </p:txBody>
        </p:sp>
      </p:grpSp>
      <p:cxnSp>
        <p:nvCxnSpPr>
          <p:cNvPr id="12" name="Rechte verbindingslijn 11">
            <a:extLst>
              <a:ext uri="{FF2B5EF4-FFF2-40B4-BE49-F238E27FC236}">
                <a16:creationId xmlns:a16="http://schemas.microsoft.com/office/drawing/2014/main" id="{8C8D639E-A234-0C13-4794-D73FC9BBDB1A}"/>
              </a:ext>
            </a:extLst>
          </p:cNvPr>
          <p:cNvCxnSpPr/>
          <p:nvPr/>
        </p:nvCxnSpPr>
        <p:spPr>
          <a:xfrm>
            <a:off x="502065" y="4429125"/>
            <a:ext cx="575353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8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al 11">
            <a:extLst>
              <a:ext uri="{FF2B5EF4-FFF2-40B4-BE49-F238E27FC236}">
                <a16:creationId xmlns:a16="http://schemas.microsoft.com/office/drawing/2014/main" id="{987E5D16-D47A-7B97-F02E-7391D885A310}"/>
              </a:ext>
            </a:extLst>
          </p:cNvPr>
          <p:cNvSpPr/>
          <p:nvPr/>
        </p:nvSpPr>
        <p:spPr>
          <a:xfrm>
            <a:off x="502800" y="1564975"/>
            <a:ext cx="1762790" cy="17627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Tijdelijke aanduiding voor inhoud 39" descr="Spaarvarken met effen opvulling">
            <a:extLst>
              <a:ext uri="{FF2B5EF4-FFF2-40B4-BE49-F238E27FC236}">
                <a16:creationId xmlns:a16="http://schemas.microsoft.com/office/drawing/2014/main" id="{02726B4C-FFEB-BC35-4187-6FD07B7DF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212" y="1795387"/>
            <a:ext cx="1301966" cy="1301966"/>
          </a:xfrm>
          <a:prstGeom prst="rect">
            <a:avLst/>
          </a:prstGeom>
        </p:spPr>
      </p:pic>
      <p:sp>
        <p:nvSpPr>
          <p:cNvPr id="23" name="Tijdelijke aanduiding voor inhoud 19">
            <a:extLst>
              <a:ext uri="{FF2B5EF4-FFF2-40B4-BE49-F238E27FC236}">
                <a16:creationId xmlns:a16="http://schemas.microsoft.com/office/drawing/2014/main" id="{F3FE5CCA-8223-1CCE-EEDB-454AEB74FEAB}"/>
              </a:ext>
            </a:extLst>
          </p:cNvPr>
          <p:cNvSpPr txBox="1">
            <a:spLocks/>
          </p:cNvSpPr>
          <p:nvPr/>
        </p:nvSpPr>
        <p:spPr>
          <a:xfrm>
            <a:off x="2494802" y="1985787"/>
            <a:ext cx="3440399" cy="921165"/>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rPr>
              <a:t>Verplichte reserve</a:t>
            </a:r>
          </a:p>
        </p:txBody>
      </p:sp>
      <p:sp>
        <p:nvSpPr>
          <p:cNvPr id="2" name="Titel 1">
            <a:extLst>
              <a:ext uri="{FF2B5EF4-FFF2-40B4-BE49-F238E27FC236}">
                <a16:creationId xmlns:a16="http://schemas.microsoft.com/office/drawing/2014/main" id="{A9602F56-CCAF-97A0-D146-6456F58C7CDD}"/>
              </a:ext>
            </a:extLst>
          </p:cNvPr>
          <p:cNvSpPr>
            <a:spLocks noGrp="1"/>
          </p:cNvSpPr>
          <p:nvPr>
            <p:ph type="title"/>
          </p:nvPr>
        </p:nvSpPr>
        <p:spPr/>
        <p:txBody>
          <a:bodyPr/>
          <a:lstStyle/>
          <a:p>
            <a:r>
              <a:rPr lang="nl-NL" dirty="0"/>
              <a:t>Hoe worden het collectieve pensioenvermogen en </a:t>
            </a:r>
            <a:br>
              <a:rPr lang="nl-NL" dirty="0"/>
            </a:br>
            <a:r>
              <a:rPr lang="nl-NL" dirty="0"/>
              <a:t>de huidige buffers omgezet?</a:t>
            </a:r>
          </a:p>
        </p:txBody>
      </p:sp>
      <p:sp>
        <p:nvSpPr>
          <p:cNvPr id="4" name="Tijdelijke aanduiding voor dianummer 3">
            <a:extLst>
              <a:ext uri="{FF2B5EF4-FFF2-40B4-BE49-F238E27FC236}">
                <a16:creationId xmlns:a16="http://schemas.microsoft.com/office/drawing/2014/main" id="{5804C5C5-D06F-4848-D0A8-F44EDAA092F5}"/>
              </a:ext>
            </a:extLst>
          </p:cNvPr>
          <p:cNvSpPr>
            <a:spLocks noGrp="1"/>
          </p:cNvSpPr>
          <p:nvPr>
            <p:ph type="sldNum" sz="quarter" idx="11"/>
          </p:nvPr>
        </p:nvSpPr>
        <p:spPr/>
        <p:txBody>
          <a:bodyPr/>
          <a:lstStyle/>
          <a:p>
            <a:fld id="{AAE150CC-0EC0-4677-818F-64AFD6E91A3B}" type="slidenum">
              <a:rPr lang="nl-NL" smtClean="0"/>
              <a:pPr/>
              <a:t>25</a:t>
            </a:fld>
            <a:endParaRPr lang="nl-NL" dirty="0"/>
          </a:p>
        </p:txBody>
      </p:sp>
      <p:grpSp>
        <p:nvGrpSpPr>
          <p:cNvPr id="6" name="Groep 5">
            <a:extLst>
              <a:ext uri="{FF2B5EF4-FFF2-40B4-BE49-F238E27FC236}">
                <a16:creationId xmlns:a16="http://schemas.microsoft.com/office/drawing/2014/main" id="{8361D00B-02EC-D83A-04DC-627E337901B7}"/>
              </a:ext>
            </a:extLst>
          </p:cNvPr>
          <p:cNvGrpSpPr/>
          <p:nvPr/>
        </p:nvGrpSpPr>
        <p:grpSpPr>
          <a:xfrm>
            <a:off x="502450" y="3881221"/>
            <a:ext cx="1762790" cy="1762790"/>
            <a:chOff x="7486130" y="584843"/>
            <a:chExt cx="1762790" cy="1762790"/>
          </a:xfrm>
        </p:grpSpPr>
        <p:sp>
          <p:nvSpPr>
            <p:cNvPr id="7" name="Ovaal 6">
              <a:extLst>
                <a:ext uri="{FF2B5EF4-FFF2-40B4-BE49-F238E27FC236}">
                  <a16:creationId xmlns:a16="http://schemas.microsoft.com/office/drawing/2014/main" id="{52C7A713-D517-70FB-591C-F0BB094619EF}"/>
                </a:ext>
              </a:extLst>
            </p:cNvPr>
            <p:cNvSpPr/>
            <p:nvPr/>
          </p:nvSpPr>
          <p:spPr>
            <a:xfrm>
              <a:off x="7486130" y="584843"/>
              <a:ext cx="1762790" cy="17627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19">
              <a:extLst>
                <a:ext uri="{FF2B5EF4-FFF2-40B4-BE49-F238E27FC236}">
                  <a16:creationId xmlns:a16="http://schemas.microsoft.com/office/drawing/2014/main" id="{94C8292E-76C6-F979-4698-0211082CDA41}"/>
                </a:ext>
              </a:extLst>
            </p:cNvPr>
            <p:cNvPicPr>
              <a:picLocks noChangeAspect="1"/>
            </p:cNvPicPr>
            <p:nvPr/>
          </p:nvPicPr>
          <p:blipFill>
            <a:blip r:embed="rId5"/>
            <a:stretch>
              <a:fillRect/>
            </a:stretch>
          </p:blipFill>
          <p:spPr>
            <a:xfrm>
              <a:off x="7750954" y="910135"/>
              <a:ext cx="1152021" cy="1005931"/>
            </a:xfrm>
            <a:prstGeom prst="rect">
              <a:avLst/>
            </a:prstGeom>
          </p:spPr>
        </p:pic>
        <p:grpSp>
          <p:nvGrpSpPr>
            <p:cNvPr id="9" name="Groep 8">
              <a:extLst>
                <a:ext uri="{FF2B5EF4-FFF2-40B4-BE49-F238E27FC236}">
                  <a16:creationId xmlns:a16="http://schemas.microsoft.com/office/drawing/2014/main" id="{E9594B80-0BB5-0BBF-8ADC-6A6C8AE0382C}"/>
                </a:ext>
              </a:extLst>
            </p:cNvPr>
            <p:cNvGrpSpPr/>
            <p:nvPr/>
          </p:nvGrpSpPr>
          <p:grpSpPr>
            <a:xfrm>
              <a:off x="8094131" y="1294002"/>
              <a:ext cx="471350" cy="500810"/>
              <a:chOff x="7793566" y="1340333"/>
              <a:chExt cx="541866" cy="575733"/>
            </a:xfrm>
          </p:grpSpPr>
          <p:sp>
            <p:nvSpPr>
              <p:cNvPr id="10" name="Vrije vorm: vorm 9">
                <a:extLst>
                  <a:ext uri="{FF2B5EF4-FFF2-40B4-BE49-F238E27FC236}">
                    <a16:creationId xmlns:a16="http://schemas.microsoft.com/office/drawing/2014/main" id="{C1DC8DEF-E4F1-AA6A-B2DE-DB7A4D64A102}"/>
                  </a:ext>
                </a:extLst>
              </p:cNvPr>
              <p:cNvSpPr/>
              <p:nvPr/>
            </p:nvSpPr>
            <p:spPr>
              <a:xfrm>
                <a:off x="7929033" y="1340333"/>
                <a:ext cx="270933" cy="270933"/>
              </a:xfrm>
              <a:custGeom>
                <a:avLst/>
                <a:gdLst>
                  <a:gd name="connsiteX0" fmla="*/ 270933 w 270933"/>
                  <a:gd name="connsiteY0" fmla="*/ 135467 h 270933"/>
                  <a:gd name="connsiteX1" fmla="*/ 135467 w 270933"/>
                  <a:gd name="connsiteY1" fmla="*/ 270933 h 270933"/>
                  <a:gd name="connsiteX2" fmla="*/ 0 w 270933"/>
                  <a:gd name="connsiteY2" fmla="*/ 135467 h 270933"/>
                  <a:gd name="connsiteX3" fmla="*/ 135467 w 270933"/>
                  <a:gd name="connsiteY3" fmla="*/ 0 h 270933"/>
                  <a:gd name="connsiteX4" fmla="*/ 270933 w 270933"/>
                  <a:gd name="connsiteY4" fmla="*/ 135467 h 2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 h="270933">
                    <a:moveTo>
                      <a:pt x="270933" y="135467"/>
                    </a:moveTo>
                    <a:cubicBezTo>
                      <a:pt x="270933" y="210283"/>
                      <a:pt x="210283" y="270933"/>
                      <a:pt x="135467" y="270933"/>
                    </a:cubicBezTo>
                    <a:cubicBezTo>
                      <a:pt x="60650" y="270933"/>
                      <a:pt x="0" y="210283"/>
                      <a:pt x="0" y="135467"/>
                    </a:cubicBezTo>
                    <a:cubicBezTo>
                      <a:pt x="0" y="60650"/>
                      <a:pt x="60650" y="0"/>
                      <a:pt x="135467" y="0"/>
                    </a:cubicBezTo>
                    <a:cubicBezTo>
                      <a:pt x="210283" y="0"/>
                      <a:pt x="270933" y="60650"/>
                      <a:pt x="270933" y="135467"/>
                    </a:cubicBezTo>
                    <a:close/>
                  </a:path>
                </a:pathLst>
              </a:custGeom>
              <a:solidFill>
                <a:schemeClr val="tx2"/>
              </a:solidFill>
              <a:ln w="8434"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4984DF10-8A82-43D8-CBAA-60A463EDD66E}"/>
                  </a:ext>
                </a:extLst>
              </p:cNvPr>
              <p:cNvSpPr/>
              <p:nvPr/>
            </p:nvSpPr>
            <p:spPr>
              <a:xfrm>
                <a:off x="7793566" y="1645133"/>
                <a:ext cx="541866" cy="270933"/>
              </a:xfrm>
              <a:custGeom>
                <a:avLst/>
                <a:gdLst>
                  <a:gd name="connsiteX0" fmla="*/ 541867 w 541866"/>
                  <a:gd name="connsiteY0" fmla="*/ 270933 h 270933"/>
                  <a:gd name="connsiteX1" fmla="*/ 541867 w 541866"/>
                  <a:gd name="connsiteY1" fmla="*/ 135467 h 270933"/>
                  <a:gd name="connsiteX2" fmla="*/ 514773 w 541866"/>
                  <a:gd name="connsiteY2" fmla="*/ 81280 h 270933"/>
                  <a:gd name="connsiteX3" fmla="*/ 382693 w 541866"/>
                  <a:gd name="connsiteY3" fmla="*/ 16933 h 270933"/>
                  <a:gd name="connsiteX4" fmla="*/ 270933 w 541866"/>
                  <a:gd name="connsiteY4" fmla="*/ 0 h 270933"/>
                  <a:gd name="connsiteX5" fmla="*/ 159173 w 541866"/>
                  <a:gd name="connsiteY5" fmla="*/ 16933 h 270933"/>
                  <a:gd name="connsiteX6" fmla="*/ 27093 w 541866"/>
                  <a:gd name="connsiteY6" fmla="*/ 81280 h 270933"/>
                  <a:gd name="connsiteX7" fmla="*/ 0 w 541866"/>
                  <a:gd name="connsiteY7" fmla="*/ 135467 h 270933"/>
                  <a:gd name="connsiteX8" fmla="*/ 0 w 541866"/>
                  <a:gd name="connsiteY8" fmla="*/ 270933 h 270933"/>
                  <a:gd name="connsiteX9" fmla="*/ 541867 w 541866"/>
                  <a:gd name="connsiteY9"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270933">
                    <a:moveTo>
                      <a:pt x="541867" y="270933"/>
                    </a:moveTo>
                    <a:lnTo>
                      <a:pt x="541867" y="135467"/>
                    </a:lnTo>
                    <a:cubicBezTo>
                      <a:pt x="541867" y="115147"/>
                      <a:pt x="531707" y="94827"/>
                      <a:pt x="514773" y="81280"/>
                    </a:cubicBezTo>
                    <a:cubicBezTo>
                      <a:pt x="477520" y="50800"/>
                      <a:pt x="430107" y="30480"/>
                      <a:pt x="382693" y="16933"/>
                    </a:cubicBezTo>
                    <a:cubicBezTo>
                      <a:pt x="348827" y="6773"/>
                      <a:pt x="311573" y="0"/>
                      <a:pt x="270933" y="0"/>
                    </a:cubicBezTo>
                    <a:cubicBezTo>
                      <a:pt x="233680" y="0"/>
                      <a:pt x="196427" y="6773"/>
                      <a:pt x="159173" y="16933"/>
                    </a:cubicBezTo>
                    <a:cubicBezTo>
                      <a:pt x="111760" y="30480"/>
                      <a:pt x="64347" y="54187"/>
                      <a:pt x="27093" y="81280"/>
                    </a:cubicBezTo>
                    <a:cubicBezTo>
                      <a:pt x="10160" y="94827"/>
                      <a:pt x="0" y="115147"/>
                      <a:pt x="0" y="135467"/>
                    </a:cubicBezTo>
                    <a:lnTo>
                      <a:pt x="0" y="270933"/>
                    </a:lnTo>
                    <a:lnTo>
                      <a:pt x="541867" y="270933"/>
                    </a:lnTo>
                    <a:close/>
                  </a:path>
                </a:pathLst>
              </a:custGeom>
              <a:solidFill>
                <a:schemeClr val="tx2"/>
              </a:solidFill>
              <a:ln w="8434" cap="flat">
                <a:noFill/>
                <a:prstDash val="solid"/>
                <a:miter/>
              </a:ln>
            </p:spPr>
            <p:txBody>
              <a:bodyPr rtlCol="0" anchor="ctr"/>
              <a:lstStyle/>
              <a:p>
                <a:endParaRPr lang="nl-NL"/>
              </a:p>
            </p:txBody>
          </p:sp>
        </p:grpSp>
      </p:grpSp>
      <p:grpSp>
        <p:nvGrpSpPr>
          <p:cNvPr id="14" name="Groep 13">
            <a:extLst>
              <a:ext uri="{FF2B5EF4-FFF2-40B4-BE49-F238E27FC236}">
                <a16:creationId xmlns:a16="http://schemas.microsoft.com/office/drawing/2014/main" id="{DC97B0C4-4821-72CA-5292-BA43E055441D}"/>
              </a:ext>
            </a:extLst>
          </p:cNvPr>
          <p:cNvGrpSpPr/>
          <p:nvPr/>
        </p:nvGrpSpPr>
        <p:grpSpPr>
          <a:xfrm>
            <a:off x="6256800" y="1562400"/>
            <a:ext cx="1762790" cy="1762790"/>
            <a:chOff x="8638510" y="4715633"/>
            <a:chExt cx="1981200" cy="1981200"/>
          </a:xfrm>
        </p:grpSpPr>
        <p:sp>
          <p:nvSpPr>
            <p:cNvPr id="15" name="Ovaal 14">
              <a:extLst>
                <a:ext uri="{FF2B5EF4-FFF2-40B4-BE49-F238E27FC236}">
                  <a16:creationId xmlns:a16="http://schemas.microsoft.com/office/drawing/2014/main" id="{88A909C9-CC79-DC7F-F327-0D19FB0B7734}"/>
                </a:ext>
              </a:extLst>
            </p:cNvPr>
            <p:cNvSpPr/>
            <p:nvPr/>
          </p:nvSpPr>
          <p:spPr>
            <a:xfrm>
              <a:off x="8638510" y="4715633"/>
              <a:ext cx="1981200" cy="198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Gebruikers met effen opvulling">
              <a:extLst>
                <a:ext uri="{FF2B5EF4-FFF2-40B4-BE49-F238E27FC236}">
                  <a16:creationId xmlns:a16="http://schemas.microsoft.com/office/drawing/2014/main" id="{E288D265-91D6-82AA-8D08-CDC8551FCC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7008" y="4903823"/>
              <a:ext cx="1499945" cy="1499945"/>
            </a:xfrm>
            <a:prstGeom prst="rect">
              <a:avLst/>
            </a:prstGeom>
          </p:spPr>
        </p:pic>
      </p:grpSp>
      <p:grpSp>
        <p:nvGrpSpPr>
          <p:cNvPr id="17" name="Groep 16">
            <a:extLst>
              <a:ext uri="{FF2B5EF4-FFF2-40B4-BE49-F238E27FC236}">
                <a16:creationId xmlns:a16="http://schemas.microsoft.com/office/drawing/2014/main" id="{1630B13A-113A-DD09-9537-85A17D57A25A}"/>
              </a:ext>
            </a:extLst>
          </p:cNvPr>
          <p:cNvGrpSpPr/>
          <p:nvPr/>
        </p:nvGrpSpPr>
        <p:grpSpPr>
          <a:xfrm>
            <a:off x="6256800" y="3881221"/>
            <a:ext cx="1762790" cy="1762790"/>
            <a:chOff x="6300816" y="3987160"/>
            <a:chExt cx="1762790" cy="1762790"/>
          </a:xfrm>
        </p:grpSpPr>
        <p:sp>
          <p:nvSpPr>
            <p:cNvPr id="18" name="Ovaal 17">
              <a:extLst>
                <a:ext uri="{FF2B5EF4-FFF2-40B4-BE49-F238E27FC236}">
                  <a16:creationId xmlns:a16="http://schemas.microsoft.com/office/drawing/2014/main" id="{14217D3C-91A2-9A6A-DD97-0B65998399B1}"/>
                </a:ext>
              </a:extLst>
            </p:cNvPr>
            <p:cNvSpPr/>
            <p:nvPr/>
          </p:nvSpPr>
          <p:spPr>
            <a:xfrm>
              <a:off x="6300816" y="3987160"/>
              <a:ext cx="1762790" cy="1762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Signaal met effen opvulling">
              <a:extLst>
                <a:ext uri="{FF2B5EF4-FFF2-40B4-BE49-F238E27FC236}">
                  <a16:creationId xmlns:a16="http://schemas.microsoft.com/office/drawing/2014/main" id="{08885D8A-3478-5DCA-55FC-19D00E3D9F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30377" y="4153834"/>
              <a:ext cx="1303668" cy="1303668"/>
            </a:xfrm>
            <a:prstGeom prst="rect">
              <a:avLst/>
            </a:prstGeom>
          </p:spPr>
        </p:pic>
      </p:grpSp>
      <p:sp>
        <p:nvSpPr>
          <p:cNvPr id="22" name="Tijdelijke aanduiding voor inhoud 19">
            <a:extLst>
              <a:ext uri="{FF2B5EF4-FFF2-40B4-BE49-F238E27FC236}">
                <a16:creationId xmlns:a16="http://schemas.microsoft.com/office/drawing/2014/main" id="{CC7BDD88-5C57-35EF-832B-EE5D00E85617}"/>
              </a:ext>
            </a:extLst>
          </p:cNvPr>
          <p:cNvSpPr txBox="1">
            <a:spLocks/>
          </p:cNvSpPr>
          <p:nvPr/>
        </p:nvSpPr>
        <p:spPr>
          <a:xfrm>
            <a:off x="2494802" y="4300109"/>
            <a:ext cx="3440399" cy="9211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rPr>
              <a:t>Persoonlijk pensioenvermogen </a:t>
            </a:r>
            <a:br>
              <a:rPr lang="nl-NL" dirty="0">
                <a:solidFill>
                  <a:schemeClr val="tx2"/>
                </a:solidFill>
              </a:rPr>
            </a:br>
            <a:r>
              <a:rPr lang="nl-NL" dirty="0">
                <a:solidFill>
                  <a:schemeClr val="tx2"/>
                </a:solidFill>
              </a:rPr>
              <a:t>per deelnemer</a:t>
            </a:r>
          </a:p>
        </p:txBody>
      </p:sp>
      <p:sp>
        <p:nvSpPr>
          <p:cNvPr id="24" name="Tijdelijke aanduiding voor inhoud 19">
            <a:extLst>
              <a:ext uri="{FF2B5EF4-FFF2-40B4-BE49-F238E27FC236}">
                <a16:creationId xmlns:a16="http://schemas.microsoft.com/office/drawing/2014/main" id="{51807967-0E4F-7454-8CBB-E2E60EEA26DA}"/>
              </a:ext>
            </a:extLst>
          </p:cNvPr>
          <p:cNvSpPr txBox="1">
            <a:spLocks/>
          </p:cNvSpPr>
          <p:nvPr/>
        </p:nvSpPr>
        <p:spPr>
          <a:xfrm>
            <a:off x="8339990" y="1972358"/>
            <a:ext cx="3349211" cy="921165"/>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rPr>
              <a:t>Solidariteitsreserve</a:t>
            </a:r>
          </a:p>
        </p:txBody>
      </p:sp>
      <p:sp>
        <p:nvSpPr>
          <p:cNvPr id="25" name="Tijdelijke aanduiding voor inhoud 19">
            <a:extLst>
              <a:ext uri="{FF2B5EF4-FFF2-40B4-BE49-F238E27FC236}">
                <a16:creationId xmlns:a16="http://schemas.microsoft.com/office/drawing/2014/main" id="{8F4A6DE8-98F0-4AD2-CFF8-AC9447056A0C}"/>
              </a:ext>
            </a:extLst>
          </p:cNvPr>
          <p:cNvSpPr txBox="1">
            <a:spLocks/>
          </p:cNvSpPr>
          <p:nvPr/>
        </p:nvSpPr>
        <p:spPr>
          <a:xfrm>
            <a:off x="8249151" y="4291400"/>
            <a:ext cx="3440399" cy="921165"/>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rPr>
              <a:t>Compensatiedepot</a:t>
            </a:r>
          </a:p>
        </p:txBody>
      </p:sp>
      <p:grpSp>
        <p:nvGrpSpPr>
          <p:cNvPr id="5" name="Groep 4">
            <a:extLst>
              <a:ext uri="{FF2B5EF4-FFF2-40B4-BE49-F238E27FC236}">
                <a16:creationId xmlns:a16="http://schemas.microsoft.com/office/drawing/2014/main" id="{18187697-189D-C65B-BFA2-E61293FA1075}"/>
              </a:ext>
            </a:extLst>
          </p:cNvPr>
          <p:cNvGrpSpPr/>
          <p:nvPr/>
        </p:nvGrpSpPr>
        <p:grpSpPr>
          <a:xfrm>
            <a:off x="-3" y="254794"/>
            <a:ext cx="323042" cy="1307608"/>
            <a:chOff x="3690374" y="1877464"/>
            <a:chExt cx="323042" cy="1307608"/>
          </a:xfrm>
        </p:grpSpPr>
        <p:sp>
          <p:nvSpPr>
            <p:cNvPr id="20" name="Rechthoek: afgeronde bovenhoeken 19">
              <a:extLst>
                <a:ext uri="{FF2B5EF4-FFF2-40B4-BE49-F238E27FC236}">
                  <a16:creationId xmlns:a16="http://schemas.microsoft.com/office/drawing/2014/main" id="{BD72D0E5-2CFC-AC02-DDC0-3C030321D6C4}"/>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1" name="Tekstvak 20">
              <a:extLst>
                <a:ext uri="{FF2B5EF4-FFF2-40B4-BE49-F238E27FC236}">
                  <a16:creationId xmlns:a16="http://schemas.microsoft.com/office/drawing/2014/main" id="{925BD1A0-DE01-7E2F-E6C5-01AD89F4A5A1}"/>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3a. Omzetten</a:t>
              </a:r>
            </a:p>
          </p:txBody>
        </p:sp>
      </p:grpSp>
    </p:spTree>
    <p:extLst>
      <p:ext uri="{BB962C8B-B14F-4D97-AF65-F5344CB8AC3E}">
        <p14:creationId xmlns:p14="http://schemas.microsoft.com/office/powerpoint/2010/main" val="3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2"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2A9A7-5521-C5E4-CA29-BBD5484B44A6}"/>
              </a:ext>
            </a:extLst>
          </p:cNvPr>
          <p:cNvSpPr>
            <a:spLocks noGrp="1"/>
          </p:cNvSpPr>
          <p:nvPr>
            <p:ph type="title"/>
          </p:nvPr>
        </p:nvSpPr>
        <p:spPr/>
        <p:txBody>
          <a:bodyPr/>
          <a:lstStyle/>
          <a:p>
            <a:r>
              <a:rPr lang="nl-NL" dirty="0"/>
              <a:t>Resultaten omzetten afhankelijk van de dekkingsgraad</a:t>
            </a:r>
          </a:p>
        </p:txBody>
      </p:sp>
      <p:sp>
        <p:nvSpPr>
          <p:cNvPr id="6" name="Tijdelijke aanduiding voor dianummer 5">
            <a:extLst>
              <a:ext uri="{FF2B5EF4-FFF2-40B4-BE49-F238E27FC236}">
                <a16:creationId xmlns:a16="http://schemas.microsoft.com/office/drawing/2014/main" id="{957DE66F-9014-A199-B614-BE4E0FC1615E}"/>
              </a:ext>
            </a:extLst>
          </p:cNvPr>
          <p:cNvSpPr>
            <a:spLocks noGrp="1"/>
          </p:cNvSpPr>
          <p:nvPr>
            <p:ph type="sldNum" sz="quarter" idx="11"/>
          </p:nvPr>
        </p:nvSpPr>
        <p:spPr/>
        <p:txBody>
          <a:bodyPr/>
          <a:lstStyle/>
          <a:p>
            <a:fld id="{AAE150CC-0EC0-4677-818F-64AFD6E91A3B}" type="slidenum">
              <a:rPr lang="nl-NL" smtClean="0"/>
              <a:pPr/>
              <a:t>26</a:t>
            </a:fld>
            <a:endParaRPr lang="nl-NL" dirty="0"/>
          </a:p>
        </p:txBody>
      </p:sp>
      <p:grpSp>
        <p:nvGrpSpPr>
          <p:cNvPr id="7" name="Groep 6">
            <a:extLst>
              <a:ext uri="{FF2B5EF4-FFF2-40B4-BE49-F238E27FC236}">
                <a16:creationId xmlns:a16="http://schemas.microsoft.com/office/drawing/2014/main" id="{27FBC7DC-1B9E-A606-4FEC-C21B4AF4BD1B}"/>
              </a:ext>
            </a:extLst>
          </p:cNvPr>
          <p:cNvGrpSpPr/>
          <p:nvPr/>
        </p:nvGrpSpPr>
        <p:grpSpPr>
          <a:xfrm>
            <a:off x="-3" y="254794"/>
            <a:ext cx="323042" cy="1307608"/>
            <a:chOff x="3690374" y="1877464"/>
            <a:chExt cx="323042" cy="1307608"/>
          </a:xfrm>
        </p:grpSpPr>
        <p:sp>
          <p:nvSpPr>
            <p:cNvPr id="10" name="Rechthoek: afgeronde bovenhoeken 9">
              <a:extLst>
                <a:ext uri="{FF2B5EF4-FFF2-40B4-BE49-F238E27FC236}">
                  <a16:creationId xmlns:a16="http://schemas.microsoft.com/office/drawing/2014/main" id="{526EB7C0-CA9C-1B39-1C8B-2AF398BA5176}"/>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1" name="Tekstvak 10">
              <a:extLst>
                <a:ext uri="{FF2B5EF4-FFF2-40B4-BE49-F238E27FC236}">
                  <a16:creationId xmlns:a16="http://schemas.microsoft.com/office/drawing/2014/main" id="{6CE3FC48-8B40-E1CF-6977-A649F64FE44A}"/>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3a. Omzetten</a:t>
              </a:r>
            </a:p>
          </p:txBody>
        </p:sp>
      </p:grpSp>
      <p:grpSp>
        <p:nvGrpSpPr>
          <p:cNvPr id="44" name="Groep 43">
            <a:extLst>
              <a:ext uri="{FF2B5EF4-FFF2-40B4-BE49-F238E27FC236}">
                <a16:creationId xmlns:a16="http://schemas.microsoft.com/office/drawing/2014/main" id="{C8D1D8A3-676E-E156-D345-41DD22E5A012}"/>
              </a:ext>
            </a:extLst>
          </p:cNvPr>
          <p:cNvGrpSpPr/>
          <p:nvPr/>
        </p:nvGrpSpPr>
        <p:grpSpPr>
          <a:xfrm>
            <a:off x="496988" y="1298794"/>
            <a:ext cx="9210207" cy="4747775"/>
            <a:chOff x="496988" y="1276718"/>
            <a:chExt cx="9253032" cy="4769851"/>
          </a:xfrm>
        </p:grpSpPr>
        <p:sp>
          <p:nvSpPr>
            <p:cNvPr id="12" name="Rechthoek: afgeronde diagonale hoeken 11">
              <a:extLst>
                <a:ext uri="{FF2B5EF4-FFF2-40B4-BE49-F238E27FC236}">
                  <a16:creationId xmlns:a16="http://schemas.microsoft.com/office/drawing/2014/main" id="{77509AC4-D057-0433-C3CD-716379FAA5F8}"/>
                </a:ext>
              </a:extLst>
            </p:cNvPr>
            <p:cNvSpPr/>
            <p:nvPr/>
          </p:nvSpPr>
          <p:spPr>
            <a:xfrm flipH="1">
              <a:off x="2666875"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3" name="Rechthoek: afgeronde diagonale hoeken 12">
              <a:extLst>
                <a:ext uri="{FF2B5EF4-FFF2-40B4-BE49-F238E27FC236}">
                  <a16:creationId xmlns:a16="http://schemas.microsoft.com/office/drawing/2014/main" id="{935A7AF6-028A-87AB-343D-E4A34429B6F7}"/>
                </a:ext>
              </a:extLst>
            </p:cNvPr>
            <p:cNvSpPr/>
            <p:nvPr/>
          </p:nvSpPr>
          <p:spPr>
            <a:xfrm flipH="1">
              <a:off x="4132362"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4" name="Rechthoek: afgeronde diagonale hoeken 13">
              <a:extLst>
                <a:ext uri="{FF2B5EF4-FFF2-40B4-BE49-F238E27FC236}">
                  <a16:creationId xmlns:a16="http://schemas.microsoft.com/office/drawing/2014/main" id="{0B31F680-BF35-FC04-1D0D-01E6376E2CF9}"/>
                </a:ext>
              </a:extLst>
            </p:cNvPr>
            <p:cNvSpPr/>
            <p:nvPr/>
          </p:nvSpPr>
          <p:spPr>
            <a:xfrm flipH="1">
              <a:off x="5603750"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5" name="Rechthoek: afgeronde diagonale hoeken 14">
              <a:extLst>
                <a:ext uri="{FF2B5EF4-FFF2-40B4-BE49-F238E27FC236}">
                  <a16:creationId xmlns:a16="http://schemas.microsoft.com/office/drawing/2014/main" id="{44CCF344-11B5-2DBF-5CA8-2CD9999B8521}"/>
                </a:ext>
              </a:extLst>
            </p:cNvPr>
            <p:cNvSpPr/>
            <p:nvPr/>
          </p:nvSpPr>
          <p:spPr>
            <a:xfrm flipH="1">
              <a:off x="7066287"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6" name="Rechthoek: afgeronde diagonale hoeken 15">
              <a:extLst>
                <a:ext uri="{FF2B5EF4-FFF2-40B4-BE49-F238E27FC236}">
                  <a16:creationId xmlns:a16="http://schemas.microsoft.com/office/drawing/2014/main" id="{3D32F1FE-8126-B5AB-889D-67593080CF17}"/>
                </a:ext>
              </a:extLst>
            </p:cNvPr>
            <p:cNvSpPr/>
            <p:nvPr/>
          </p:nvSpPr>
          <p:spPr>
            <a:xfrm flipH="1">
              <a:off x="8540626"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7" name="Rechthoek: afgeronde diagonale hoeken 16">
              <a:extLst>
                <a:ext uri="{FF2B5EF4-FFF2-40B4-BE49-F238E27FC236}">
                  <a16:creationId xmlns:a16="http://schemas.microsoft.com/office/drawing/2014/main" id="{D0409666-01CB-10B2-C81F-7729805F36A5}"/>
                </a:ext>
              </a:extLst>
            </p:cNvPr>
            <p:cNvSpPr/>
            <p:nvPr/>
          </p:nvSpPr>
          <p:spPr>
            <a:xfrm flipH="1">
              <a:off x="2666875"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18" name="Rechthoek: afgeronde diagonale hoeken 17">
              <a:extLst>
                <a:ext uri="{FF2B5EF4-FFF2-40B4-BE49-F238E27FC236}">
                  <a16:creationId xmlns:a16="http://schemas.microsoft.com/office/drawing/2014/main" id="{FBA2EF22-541E-9577-DACE-DE2B516C0C15}"/>
                </a:ext>
              </a:extLst>
            </p:cNvPr>
            <p:cNvSpPr/>
            <p:nvPr/>
          </p:nvSpPr>
          <p:spPr>
            <a:xfrm flipH="1">
              <a:off x="2666875"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0" name="Rechthoek: afgeronde diagonale hoeken 19">
              <a:extLst>
                <a:ext uri="{FF2B5EF4-FFF2-40B4-BE49-F238E27FC236}">
                  <a16:creationId xmlns:a16="http://schemas.microsoft.com/office/drawing/2014/main" id="{2665534D-4874-D292-90A0-D46B1C8EB482}"/>
                </a:ext>
              </a:extLst>
            </p:cNvPr>
            <p:cNvSpPr/>
            <p:nvPr/>
          </p:nvSpPr>
          <p:spPr>
            <a:xfrm flipH="1">
              <a:off x="2666875" y="3134335"/>
              <a:ext cx="1200721" cy="600083"/>
            </a:xfrm>
            <a:prstGeom prst="round2DiagRect">
              <a:avLst/>
            </a:prstGeom>
            <a:solidFill>
              <a:schemeClr val="bg1"/>
            </a:solidFill>
            <a:ln>
              <a:solidFill>
                <a:schemeClr val="accent3"/>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accent3"/>
                  </a:solidFill>
                </a:rPr>
                <a:t>Compensatie uit premie</a:t>
              </a:r>
            </a:p>
          </p:txBody>
        </p:sp>
        <p:sp>
          <p:nvSpPr>
            <p:cNvPr id="22" name="Rechthoek: afgeronde diagonale hoeken 21">
              <a:extLst>
                <a:ext uri="{FF2B5EF4-FFF2-40B4-BE49-F238E27FC236}">
                  <a16:creationId xmlns:a16="http://schemas.microsoft.com/office/drawing/2014/main" id="{52C1C939-6D71-1EE2-CE54-5F03B6985CE1}"/>
                </a:ext>
              </a:extLst>
            </p:cNvPr>
            <p:cNvSpPr/>
            <p:nvPr/>
          </p:nvSpPr>
          <p:spPr>
            <a:xfrm flipH="1">
              <a:off x="4132362"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23" name="Rechthoek: afgeronde diagonale hoeken 22">
              <a:extLst>
                <a:ext uri="{FF2B5EF4-FFF2-40B4-BE49-F238E27FC236}">
                  <a16:creationId xmlns:a16="http://schemas.microsoft.com/office/drawing/2014/main" id="{8BE3C9BD-BC8D-6A71-F023-B9AEDCC9A172}"/>
                </a:ext>
              </a:extLst>
            </p:cNvPr>
            <p:cNvSpPr/>
            <p:nvPr/>
          </p:nvSpPr>
          <p:spPr>
            <a:xfrm flipH="1">
              <a:off x="4132362"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4" name="Rechthoek: afgeronde diagonale hoeken 23">
              <a:extLst>
                <a:ext uri="{FF2B5EF4-FFF2-40B4-BE49-F238E27FC236}">
                  <a16:creationId xmlns:a16="http://schemas.microsoft.com/office/drawing/2014/main" id="{F3B1E6B3-002C-FFC0-36AB-3F0459DE5B49}"/>
                </a:ext>
              </a:extLst>
            </p:cNvPr>
            <p:cNvSpPr/>
            <p:nvPr/>
          </p:nvSpPr>
          <p:spPr>
            <a:xfrm flipH="1">
              <a:off x="4132362" y="3134335"/>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26" name="Rechthoek: afgeronde diagonale hoeken 25">
              <a:extLst>
                <a:ext uri="{FF2B5EF4-FFF2-40B4-BE49-F238E27FC236}">
                  <a16:creationId xmlns:a16="http://schemas.microsoft.com/office/drawing/2014/main" id="{C820E1EB-84DF-8F1C-8007-FF64053330E7}"/>
                </a:ext>
              </a:extLst>
            </p:cNvPr>
            <p:cNvSpPr/>
            <p:nvPr/>
          </p:nvSpPr>
          <p:spPr>
            <a:xfrm flipH="1">
              <a:off x="5603750"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27" name="Rechthoek: afgeronde diagonale hoeken 26">
              <a:extLst>
                <a:ext uri="{FF2B5EF4-FFF2-40B4-BE49-F238E27FC236}">
                  <a16:creationId xmlns:a16="http://schemas.microsoft.com/office/drawing/2014/main" id="{9CE1C790-5D44-979F-8664-94E8B1FBA54C}"/>
                </a:ext>
              </a:extLst>
            </p:cNvPr>
            <p:cNvSpPr/>
            <p:nvPr/>
          </p:nvSpPr>
          <p:spPr>
            <a:xfrm flipH="1">
              <a:off x="5603750"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8" name="Rechthoek: afgeronde diagonale hoeken 27">
              <a:extLst>
                <a:ext uri="{FF2B5EF4-FFF2-40B4-BE49-F238E27FC236}">
                  <a16:creationId xmlns:a16="http://schemas.microsoft.com/office/drawing/2014/main" id="{98200040-1CBB-D3D4-E2A1-47C1A56DCE33}"/>
                </a:ext>
              </a:extLst>
            </p:cNvPr>
            <p:cNvSpPr/>
            <p:nvPr/>
          </p:nvSpPr>
          <p:spPr>
            <a:xfrm flipH="1">
              <a:off x="5603750" y="3134335"/>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29" name="Rechthoek: afgeronde diagonale hoeken 28">
              <a:extLst>
                <a:ext uri="{FF2B5EF4-FFF2-40B4-BE49-F238E27FC236}">
                  <a16:creationId xmlns:a16="http://schemas.microsoft.com/office/drawing/2014/main" id="{EF72373E-DF1E-882D-C9F5-481B9B040433}"/>
                </a:ext>
              </a:extLst>
            </p:cNvPr>
            <p:cNvSpPr/>
            <p:nvPr/>
          </p:nvSpPr>
          <p:spPr>
            <a:xfrm flipH="1">
              <a:off x="5603750" y="2482396"/>
              <a:ext cx="1200721" cy="600083"/>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sp>
          <p:nvSpPr>
            <p:cNvPr id="31" name="Rechthoek: afgeronde diagonale hoeken 30">
              <a:extLst>
                <a:ext uri="{FF2B5EF4-FFF2-40B4-BE49-F238E27FC236}">
                  <a16:creationId xmlns:a16="http://schemas.microsoft.com/office/drawing/2014/main" id="{E86EE419-D310-DA61-D7FD-22AAB75F1F8C}"/>
                </a:ext>
              </a:extLst>
            </p:cNvPr>
            <p:cNvSpPr/>
            <p:nvPr/>
          </p:nvSpPr>
          <p:spPr>
            <a:xfrm flipH="1">
              <a:off x="7066287"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32" name="Rechthoek: afgeronde diagonale hoeken 31">
              <a:extLst>
                <a:ext uri="{FF2B5EF4-FFF2-40B4-BE49-F238E27FC236}">
                  <a16:creationId xmlns:a16="http://schemas.microsoft.com/office/drawing/2014/main" id="{F6441C78-58F3-9BED-EF06-1F62D5AF7976}"/>
                </a:ext>
              </a:extLst>
            </p:cNvPr>
            <p:cNvSpPr/>
            <p:nvPr/>
          </p:nvSpPr>
          <p:spPr>
            <a:xfrm flipH="1">
              <a:off x="7066286" y="3272118"/>
              <a:ext cx="1200721" cy="93724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5%</a:t>
              </a:r>
            </a:p>
          </p:txBody>
        </p:sp>
        <p:sp>
          <p:nvSpPr>
            <p:cNvPr id="33" name="Rechthoek: afgeronde diagonale hoeken 32">
              <a:extLst>
                <a:ext uri="{FF2B5EF4-FFF2-40B4-BE49-F238E27FC236}">
                  <a16:creationId xmlns:a16="http://schemas.microsoft.com/office/drawing/2014/main" id="{A2A5AB8C-9BB6-DADB-D30A-59D33915BF79}"/>
                </a:ext>
              </a:extLst>
            </p:cNvPr>
            <p:cNvSpPr/>
            <p:nvPr/>
          </p:nvSpPr>
          <p:spPr>
            <a:xfrm flipH="1">
              <a:off x="7066287" y="2631349"/>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34" name="Rechthoek: afgeronde diagonale hoeken 33">
              <a:extLst>
                <a:ext uri="{FF2B5EF4-FFF2-40B4-BE49-F238E27FC236}">
                  <a16:creationId xmlns:a16="http://schemas.microsoft.com/office/drawing/2014/main" id="{DBEF5D06-D6A1-2F9B-6EA7-16BFEF70AFA5}"/>
                </a:ext>
              </a:extLst>
            </p:cNvPr>
            <p:cNvSpPr/>
            <p:nvPr/>
          </p:nvSpPr>
          <p:spPr>
            <a:xfrm flipH="1">
              <a:off x="7066287" y="1715294"/>
              <a:ext cx="1200721" cy="872631"/>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sp>
          <p:nvSpPr>
            <p:cNvPr id="38" name="Rechthoek: afgeronde diagonale hoeken 37">
              <a:extLst>
                <a:ext uri="{FF2B5EF4-FFF2-40B4-BE49-F238E27FC236}">
                  <a16:creationId xmlns:a16="http://schemas.microsoft.com/office/drawing/2014/main" id="{FB24011D-7364-A3F1-54BC-AC4560CAEB38}"/>
                </a:ext>
              </a:extLst>
            </p:cNvPr>
            <p:cNvSpPr/>
            <p:nvPr/>
          </p:nvSpPr>
          <p:spPr>
            <a:xfrm flipH="1">
              <a:off x="8540626"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39" name="Rechthoek: afgeronde diagonale hoeken 38">
              <a:extLst>
                <a:ext uri="{FF2B5EF4-FFF2-40B4-BE49-F238E27FC236}">
                  <a16:creationId xmlns:a16="http://schemas.microsoft.com/office/drawing/2014/main" id="{61EE6DE6-5734-BA0E-A5C0-5BE720F2AE79}"/>
                </a:ext>
              </a:extLst>
            </p:cNvPr>
            <p:cNvSpPr/>
            <p:nvPr/>
          </p:nvSpPr>
          <p:spPr>
            <a:xfrm flipH="1">
              <a:off x="8540625" y="3272118"/>
              <a:ext cx="1200721" cy="93724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5%</a:t>
              </a:r>
            </a:p>
          </p:txBody>
        </p:sp>
        <p:sp>
          <p:nvSpPr>
            <p:cNvPr id="40" name="Rechthoek: afgeronde diagonale hoeken 39">
              <a:extLst>
                <a:ext uri="{FF2B5EF4-FFF2-40B4-BE49-F238E27FC236}">
                  <a16:creationId xmlns:a16="http://schemas.microsoft.com/office/drawing/2014/main" id="{9F0528B8-13C6-67DC-FF79-5B0F34CD3856}"/>
                </a:ext>
              </a:extLst>
            </p:cNvPr>
            <p:cNvSpPr/>
            <p:nvPr/>
          </p:nvSpPr>
          <p:spPr>
            <a:xfrm flipH="1">
              <a:off x="8540626" y="2631349"/>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41" name="Rechthoek: afgeronde diagonale hoeken 40">
              <a:extLst>
                <a:ext uri="{FF2B5EF4-FFF2-40B4-BE49-F238E27FC236}">
                  <a16:creationId xmlns:a16="http://schemas.microsoft.com/office/drawing/2014/main" id="{C06F04AB-936B-758C-5F03-3D40B32B7F0F}"/>
                </a:ext>
              </a:extLst>
            </p:cNvPr>
            <p:cNvSpPr/>
            <p:nvPr/>
          </p:nvSpPr>
          <p:spPr>
            <a:xfrm flipH="1">
              <a:off x="8540626" y="1276718"/>
              <a:ext cx="1200721" cy="1311207"/>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cxnSp>
          <p:nvCxnSpPr>
            <p:cNvPr id="4" name="Rechte verbindingslijn 3">
              <a:extLst>
                <a:ext uri="{FF2B5EF4-FFF2-40B4-BE49-F238E27FC236}">
                  <a16:creationId xmlns:a16="http://schemas.microsoft.com/office/drawing/2014/main" id="{A6BC3E63-7297-F03C-8215-9B9D8FDD801C}"/>
                </a:ext>
              </a:extLst>
            </p:cNvPr>
            <p:cNvCxnSpPr/>
            <p:nvPr/>
          </p:nvCxnSpPr>
          <p:spPr>
            <a:xfrm>
              <a:off x="504289" y="5614909"/>
              <a:ext cx="92457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7E61FD00-1730-5E84-3576-C45C379AAE35}"/>
                </a:ext>
              </a:extLst>
            </p:cNvPr>
            <p:cNvSpPr/>
            <p:nvPr/>
          </p:nvSpPr>
          <p:spPr>
            <a:xfrm>
              <a:off x="3168399"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5903198-3670-8FBD-774F-20A305B842A2}"/>
                </a:ext>
              </a:extLst>
            </p:cNvPr>
            <p:cNvSpPr/>
            <p:nvPr/>
          </p:nvSpPr>
          <p:spPr>
            <a:xfrm>
              <a:off x="4633886"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al 52">
              <a:extLst>
                <a:ext uri="{FF2B5EF4-FFF2-40B4-BE49-F238E27FC236}">
                  <a16:creationId xmlns:a16="http://schemas.microsoft.com/office/drawing/2014/main" id="{6C5FFE61-003D-4848-6CE7-F6A48428A519}"/>
                </a:ext>
              </a:extLst>
            </p:cNvPr>
            <p:cNvSpPr/>
            <p:nvPr/>
          </p:nvSpPr>
          <p:spPr>
            <a:xfrm>
              <a:off x="6105274" y="5528814"/>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a:extLst>
                <a:ext uri="{FF2B5EF4-FFF2-40B4-BE49-F238E27FC236}">
                  <a16:creationId xmlns:a16="http://schemas.microsoft.com/office/drawing/2014/main" id="{9ED89CFF-76B2-69D0-8C68-CFE755A4BA28}"/>
                </a:ext>
              </a:extLst>
            </p:cNvPr>
            <p:cNvSpPr/>
            <p:nvPr/>
          </p:nvSpPr>
          <p:spPr>
            <a:xfrm>
              <a:off x="7567811"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al 55">
              <a:extLst>
                <a:ext uri="{FF2B5EF4-FFF2-40B4-BE49-F238E27FC236}">
                  <a16:creationId xmlns:a16="http://schemas.microsoft.com/office/drawing/2014/main" id="{054D687F-D6FE-F4B1-6AE6-9365D9584A5D}"/>
                </a:ext>
              </a:extLst>
            </p:cNvPr>
            <p:cNvSpPr/>
            <p:nvPr/>
          </p:nvSpPr>
          <p:spPr>
            <a:xfrm>
              <a:off x="9042150" y="5528814"/>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kstvak 56">
              <a:extLst>
                <a:ext uri="{FF2B5EF4-FFF2-40B4-BE49-F238E27FC236}">
                  <a16:creationId xmlns:a16="http://schemas.microsoft.com/office/drawing/2014/main" id="{CFAC12EF-8CA8-722A-82B8-FBFFE911E73E}"/>
                </a:ext>
              </a:extLst>
            </p:cNvPr>
            <p:cNvSpPr txBox="1"/>
            <p:nvPr/>
          </p:nvSpPr>
          <p:spPr>
            <a:xfrm>
              <a:off x="2733735" y="5757300"/>
              <a:ext cx="1067001" cy="230831"/>
            </a:xfrm>
            <a:prstGeom prst="rect">
              <a:avLst/>
            </a:prstGeom>
            <a:noFill/>
          </p:spPr>
          <p:txBody>
            <a:bodyPr wrap="square" rtlCol="0">
              <a:spAutoFit/>
            </a:bodyPr>
            <a:lstStyle/>
            <a:p>
              <a:pPr algn="ctr"/>
              <a:r>
                <a:rPr lang="nl-NL" sz="900" dirty="0">
                  <a:solidFill>
                    <a:schemeClr val="bg2"/>
                  </a:solidFill>
                </a:rPr>
                <a:t>103,6%</a:t>
              </a:r>
            </a:p>
          </p:txBody>
        </p:sp>
        <p:sp>
          <p:nvSpPr>
            <p:cNvPr id="59" name="Tekstvak 58">
              <a:extLst>
                <a:ext uri="{FF2B5EF4-FFF2-40B4-BE49-F238E27FC236}">
                  <a16:creationId xmlns:a16="http://schemas.microsoft.com/office/drawing/2014/main" id="{60095AB4-6946-F81C-BB97-B60985C35379}"/>
                </a:ext>
              </a:extLst>
            </p:cNvPr>
            <p:cNvSpPr txBox="1"/>
            <p:nvPr/>
          </p:nvSpPr>
          <p:spPr>
            <a:xfrm>
              <a:off x="4199222" y="5757300"/>
              <a:ext cx="1067001" cy="230831"/>
            </a:xfrm>
            <a:prstGeom prst="rect">
              <a:avLst/>
            </a:prstGeom>
            <a:noFill/>
          </p:spPr>
          <p:txBody>
            <a:bodyPr wrap="square" rtlCol="0">
              <a:spAutoFit/>
            </a:bodyPr>
            <a:lstStyle/>
            <a:p>
              <a:pPr algn="ctr"/>
              <a:r>
                <a:rPr lang="nl-NL" sz="900" dirty="0">
                  <a:solidFill>
                    <a:schemeClr val="bg2"/>
                  </a:solidFill>
                </a:rPr>
                <a:t>106,7%</a:t>
              </a:r>
            </a:p>
          </p:txBody>
        </p:sp>
        <p:sp>
          <p:nvSpPr>
            <p:cNvPr id="60" name="Tekstvak 59">
              <a:extLst>
                <a:ext uri="{FF2B5EF4-FFF2-40B4-BE49-F238E27FC236}">
                  <a16:creationId xmlns:a16="http://schemas.microsoft.com/office/drawing/2014/main" id="{F7A0699A-56C8-38BD-5903-053162053CD0}"/>
                </a:ext>
              </a:extLst>
            </p:cNvPr>
            <p:cNvSpPr txBox="1"/>
            <p:nvPr/>
          </p:nvSpPr>
          <p:spPr>
            <a:xfrm>
              <a:off x="5670611" y="5756657"/>
              <a:ext cx="1067001" cy="230831"/>
            </a:xfrm>
            <a:prstGeom prst="rect">
              <a:avLst/>
            </a:prstGeom>
            <a:noFill/>
          </p:spPr>
          <p:txBody>
            <a:bodyPr wrap="square" rtlCol="0">
              <a:spAutoFit/>
            </a:bodyPr>
            <a:lstStyle/>
            <a:p>
              <a:pPr algn="ctr"/>
              <a:r>
                <a:rPr lang="nl-NL" sz="900" dirty="0">
                  <a:solidFill>
                    <a:schemeClr val="bg2"/>
                  </a:solidFill>
                </a:rPr>
                <a:t>110,9%</a:t>
              </a:r>
            </a:p>
          </p:txBody>
        </p:sp>
        <p:sp>
          <p:nvSpPr>
            <p:cNvPr id="61" name="Tekstvak 60">
              <a:extLst>
                <a:ext uri="{FF2B5EF4-FFF2-40B4-BE49-F238E27FC236}">
                  <a16:creationId xmlns:a16="http://schemas.microsoft.com/office/drawing/2014/main" id="{DCEB58EE-C0C5-4E3F-C1E7-875792965E0D}"/>
                </a:ext>
              </a:extLst>
            </p:cNvPr>
            <p:cNvSpPr txBox="1"/>
            <p:nvPr/>
          </p:nvSpPr>
          <p:spPr>
            <a:xfrm>
              <a:off x="7133148" y="5756657"/>
              <a:ext cx="1067001" cy="230831"/>
            </a:xfrm>
            <a:prstGeom prst="rect">
              <a:avLst/>
            </a:prstGeom>
            <a:noFill/>
          </p:spPr>
          <p:txBody>
            <a:bodyPr wrap="square" rtlCol="0">
              <a:spAutoFit/>
            </a:bodyPr>
            <a:lstStyle/>
            <a:p>
              <a:pPr algn="ctr"/>
              <a:r>
                <a:rPr lang="nl-NL" sz="900" dirty="0">
                  <a:solidFill>
                    <a:schemeClr val="bg2"/>
                  </a:solidFill>
                </a:rPr>
                <a:t>118,8%</a:t>
              </a:r>
            </a:p>
          </p:txBody>
        </p:sp>
        <p:sp>
          <p:nvSpPr>
            <p:cNvPr id="3" name="Tekstvak 2">
              <a:extLst>
                <a:ext uri="{FF2B5EF4-FFF2-40B4-BE49-F238E27FC236}">
                  <a16:creationId xmlns:a16="http://schemas.microsoft.com/office/drawing/2014/main" id="{4D3B1B8C-1851-E98B-9F76-5535D053FD13}"/>
                </a:ext>
              </a:extLst>
            </p:cNvPr>
            <p:cNvSpPr txBox="1"/>
            <p:nvPr/>
          </p:nvSpPr>
          <p:spPr>
            <a:xfrm>
              <a:off x="496988" y="5756657"/>
              <a:ext cx="1359718" cy="289912"/>
            </a:xfrm>
            <a:prstGeom prst="rect">
              <a:avLst/>
            </a:prstGeom>
            <a:noFill/>
          </p:spPr>
          <p:txBody>
            <a:bodyPr wrap="square" rtlCol="0">
              <a:spAutoFit/>
            </a:bodyPr>
            <a:lstStyle/>
            <a:p>
              <a:r>
                <a:rPr lang="nl-NL" sz="900" dirty="0">
                  <a:solidFill>
                    <a:schemeClr val="bg2"/>
                  </a:solidFill>
                </a:rPr>
                <a:t>dekkingsgraad</a:t>
              </a:r>
            </a:p>
          </p:txBody>
        </p:sp>
      </p:grpSp>
    </p:spTree>
    <p:extLst>
      <p:ext uri="{BB962C8B-B14F-4D97-AF65-F5344CB8AC3E}">
        <p14:creationId xmlns:p14="http://schemas.microsoft.com/office/powerpoint/2010/main" val="188396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3C8D9-EFC3-CC71-ADDE-263AE5438C2C}"/>
              </a:ext>
            </a:extLst>
          </p:cNvPr>
          <p:cNvSpPr>
            <a:spLocks noGrp="1"/>
          </p:cNvSpPr>
          <p:nvPr>
            <p:ph type="title"/>
          </p:nvPr>
        </p:nvSpPr>
        <p:spPr/>
        <p:txBody>
          <a:bodyPr/>
          <a:lstStyle/>
          <a:p>
            <a:r>
              <a:rPr lang="nl-NL" dirty="0"/>
              <a:t>Compenseren van lager pensioenvooruitzicht</a:t>
            </a:r>
            <a:br>
              <a:rPr lang="nl-NL" dirty="0"/>
            </a:br>
            <a:r>
              <a:rPr lang="nl-NL" dirty="0">
                <a:solidFill>
                  <a:schemeClr val="tx2"/>
                </a:solidFill>
                <a:latin typeface="+mn-lt"/>
              </a:rPr>
              <a:t>Door afschaffing van doorsneesystematiek</a:t>
            </a:r>
          </a:p>
        </p:txBody>
      </p:sp>
      <p:sp>
        <p:nvSpPr>
          <p:cNvPr id="4" name="Tijdelijke aanduiding voor dianummer 3">
            <a:extLst>
              <a:ext uri="{FF2B5EF4-FFF2-40B4-BE49-F238E27FC236}">
                <a16:creationId xmlns:a16="http://schemas.microsoft.com/office/drawing/2014/main" id="{F4807380-978C-5650-9B17-11097AF3D58F}"/>
              </a:ext>
            </a:extLst>
          </p:cNvPr>
          <p:cNvSpPr>
            <a:spLocks noGrp="1"/>
          </p:cNvSpPr>
          <p:nvPr>
            <p:ph type="sldNum" sz="quarter" idx="11"/>
          </p:nvPr>
        </p:nvSpPr>
        <p:spPr/>
        <p:txBody>
          <a:bodyPr/>
          <a:lstStyle/>
          <a:p>
            <a:fld id="{AAE150CC-0EC0-4677-818F-64AFD6E91A3B}" type="slidenum">
              <a:rPr lang="nl-NL" smtClean="0"/>
              <a:pPr/>
              <a:t>27</a:t>
            </a:fld>
            <a:endParaRPr lang="nl-NL" dirty="0"/>
          </a:p>
        </p:txBody>
      </p:sp>
      <p:pic>
        <p:nvPicPr>
          <p:cNvPr id="13" name="Afbeelding 12" descr="Afbeelding met Website&#10;&#10;Automatisch gegenereerde beschrijving">
            <a:extLst>
              <a:ext uri="{FF2B5EF4-FFF2-40B4-BE49-F238E27FC236}">
                <a16:creationId xmlns:a16="http://schemas.microsoft.com/office/drawing/2014/main" id="{B150531E-775F-343F-F7A0-E2CCC4497A1C}"/>
              </a:ext>
            </a:extLst>
          </p:cNvPr>
          <p:cNvPicPr>
            <a:picLocks noChangeAspect="1"/>
          </p:cNvPicPr>
          <p:nvPr/>
        </p:nvPicPr>
        <p:blipFill rotWithShape="1">
          <a:blip r:embed="rId3"/>
          <a:srcRect t="17580" r="6745" b="10877"/>
          <a:stretch/>
        </p:blipFill>
        <p:spPr>
          <a:xfrm>
            <a:off x="3433489" y="2166372"/>
            <a:ext cx="8254511" cy="3562075"/>
          </a:xfrm>
          <a:prstGeom prst="rect">
            <a:avLst/>
          </a:prstGeom>
        </p:spPr>
      </p:pic>
      <p:sp>
        <p:nvSpPr>
          <p:cNvPr id="15" name="Tijdelijke aanduiding voor inhoud 14">
            <a:extLst>
              <a:ext uri="{FF2B5EF4-FFF2-40B4-BE49-F238E27FC236}">
                <a16:creationId xmlns:a16="http://schemas.microsoft.com/office/drawing/2014/main" id="{9DA3ED28-8E61-333E-B9AF-5779D7216DF3}"/>
              </a:ext>
            </a:extLst>
          </p:cNvPr>
          <p:cNvSpPr>
            <a:spLocks noGrp="1"/>
          </p:cNvSpPr>
          <p:nvPr>
            <p:ph sz="quarter" idx="12"/>
          </p:nvPr>
        </p:nvSpPr>
        <p:spPr>
          <a:xfrm>
            <a:off x="504000" y="1562400"/>
            <a:ext cx="3334074" cy="4417200"/>
          </a:xfrm>
        </p:spPr>
        <p:txBody>
          <a:bodyPr/>
          <a:lstStyle/>
          <a:p>
            <a:pPr marL="342900" indent="-342900">
              <a:buFont typeface="Arial" panose="020B0604020202020204" pitchFamily="34" charset="0"/>
              <a:buChar char="•"/>
            </a:pPr>
            <a:r>
              <a:rPr lang="nl-NL" dirty="0">
                <a:latin typeface="+mn-lt"/>
              </a:rPr>
              <a:t>De compensatieregeling vangt nadelige gevolgen van de invoering van het nieuwe stelsel op.</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Nadelige verschillen ontstaan door afschaffing van de doorsneesystematiek worden gecompenseerd.</a:t>
            </a:r>
          </a:p>
          <a:p>
            <a:pPr marL="342900" indent="-342900">
              <a:buFont typeface="Arial" panose="020B0604020202020204" pitchFamily="34" charset="0"/>
              <a:buChar char="•"/>
            </a:pPr>
            <a:endParaRPr lang="nl-NL" dirty="0">
              <a:highlight>
                <a:srgbClr val="FFFF00"/>
              </a:highlight>
              <a:latin typeface="+mn-lt"/>
            </a:endParaRPr>
          </a:p>
          <a:p>
            <a:pPr marL="342900" indent="-342900">
              <a:buFont typeface="Arial" panose="020B0604020202020204" pitchFamily="34" charset="0"/>
              <a:buChar char="•"/>
            </a:pPr>
            <a:endParaRPr lang="nl-NL" dirty="0">
              <a:highlight>
                <a:srgbClr val="FFFF00"/>
              </a:highlight>
              <a:latin typeface="+mn-lt"/>
            </a:endParaRPr>
          </a:p>
        </p:txBody>
      </p:sp>
      <p:grpSp>
        <p:nvGrpSpPr>
          <p:cNvPr id="5" name="Groep 4">
            <a:extLst>
              <a:ext uri="{FF2B5EF4-FFF2-40B4-BE49-F238E27FC236}">
                <a16:creationId xmlns:a16="http://schemas.microsoft.com/office/drawing/2014/main" id="{AA28E3C8-CB85-AB24-33FB-D5003AB95FAE}"/>
              </a:ext>
            </a:extLst>
          </p:cNvPr>
          <p:cNvGrpSpPr/>
          <p:nvPr/>
        </p:nvGrpSpPr>
        <p:grpSpPr>
          <a:xfrm>
            <a:off x="-4" y="254792"/>
            <a:ext cx="321107" cy="1369049"/>
            <a:chOff x="3690373" y="1877462"/>
            <a:chExt cx="321107" cy="1369049"/>
          </a:xfrm>
        </p:grpSpPr>
        <p:sp>
          <p:nvSpPr>
            <p:cNvPr id="6" name="Rechthoek: afgeronde bovenhoeken 5">
              <a:extLst>
                <a:ext uri="{FF2B5EF4-FFF2-40B4-BE49-F238E27FC236}">
                  <a16:creationId xmlns:a16="http://schemas.microsoft.com/office/drawing/2014/main" id="{96489519-D612-C4C2-B5BF-C8942A0CDD56}"/>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FC375528-85AC-9AD4-5B8D-3B3A414D1D6B}"/>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3b. Compensatie</a:t>
              </a:r>
            </a:p>
          </p:txBody>
        </p:sp>
      </p:grpSp>
    </p:spTree>
    <p:extLst>
      <p:ext uri="{BB962C8B-B14F-4D97-AF65-F5344CB8AC3E}">
        <p14:creationId xmlns:p14="http://schemas.microsoft.com/office/powerpoint/2010/main" val="136075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72F8B-0828-B477-6D97-7A1E510C152C}"/>
              </a:ext>
            </a:extLst>
          </p:cNvPr>
          <p:cNvSpPr>
            <a:spLocks noGrp="1"/>
          </p:cNvSpPr>
          <p:nvPr>
            <p:ph type="title"/>
          </p:nvPr>
        </p:nvSpPr>
        <p:spPr/>
        <p:txBody>
          <a:bodyPr/>
          <a:lstStyle/>
          <a:p>
            <a:r>
              <a:rPr lang="nl-NL" dirty="0"/>
              <a:t>Hoe werkt de compensatieregeling?</a:t>
            </a:r>
          </a:p>
        </p:txBody>
      </p:sp>
      <p:sp>
        <p:nvSpPr>
          <p:cNvPr id="8" name="Tijdelijke aanduiding voor inhoud 7">
            <a:extLst>
              <a:ext uri="{FF2B5EF4-FFF2-40B4-BE49-F238E27FC236}">
                <a16:creationId xmlns:a16="http://schemas.microsoft.com/office/drawing/2014/main" id="{C29BC749-53C8-FD78-BB23-849C108A877D}"/>
              </a:ext>
            </a:extLst>
          </p:cNvPr>
          <p:cNvSpPr>
            <a:spLocks noGrp="1"/>
          </p:cNvSpPr>
          <p:nvPr>
            <p:ph sz="quarter" idx="14"/>
          </p:nvPr>
        </p:nvSpPr>
        <p:spPr/>
        <p:txBody>
          <a:bodyPr/>
          <a:lstStyle/>
          <a:p>
            <a:pPr marL="342900" indent="-342900">
              <a:buFont typeface="Arial" panose="020B0604020202020204" pitchFamily="34" charset="0"/>
              <a:buChar char="•"/>
            </a:pPr>
            <a:r>
              <a:rPr lang="nl-NL" sz="1800" dirty="0">
                <a:latin typeface="+mn-lt"/>
              </a:rPr>
              <a:t>Sociale partners bepalen adequate compensatie</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Compensatie voor actieve deelnemers met geboortejaren 1959 t/m 1995. Relatief hoogste compensatie voor geboortejaar 1969.</a:t>
            </a:r>
          </a:p>
          <a:p>
            <a:pPr marL="342900" indent="-342900">
              <a:buFont typeface="Arial" panose="020B0604020202020204" pitchFamily="34" charset="0"/>
              <a:buChar char="•"/>
            </a:pPr>
            <a:endParaRPr lang="nl-NL" sz="1800" dirty="0">
              <a:highlight>
                <a:srgbClr val="00FF00"/>
              </a:highlight>
              <a:latin typeface="+mn-lt"/>
            </a:endParaRPr>
          </a:p>
          <a:p>
            <a:pPr marL="342900" indent="-342900">
              <a:buFont typeface="Arial" panose="020B0604020202020204" pitchFamily="34" charset="0"/>
              <a:buChar char="•"/>
            </a:pPr>
            <a:r>
              <a:rPr lang="nl-NL" sz="1800" dirty="0">
                <a:latin typeface="+mn-lt"/>
              </a:rPr>
              <a:t>Voor iedereen in deze groep wordt door compenseren het pensioenvooruitzicht beter in vergelijking met niet-compenseren.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Voor naar verwachting 98% van de deelnemers uit deze groep wordt pensioenvooruitzicht gelijk aan of hoger (afhankelijk van dekkingsgraad) dan in de oude situatie. Uitzonderingen zijn vooral kleinere pensioenen van deelnemers die kort in de sector werken.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latin typeface="+mn-lt"/>
            </a:endParaRPr>
          </a:p>
        </p:txBody>
      </p:sp>
      <p:sp>
        <p:nvSpPr>
          <p:cNvPr id="4" name="Tijdelijke aanduiding voor dianummer 3">
            <a:extLst>
              <a:ext uri="{FF2B5EF4-FFF2-40B4-BE49-F238E27FC236}">
                <a16:creationId xmlns:a16="http://schemas.microsoft.com/office/drawing/2014/main" id="{11754B19-CDC6-F314-6A20-114DF1B34E18}"/>
              </a:ext>
            </a:extLst>
          </p:cNvPr>
          <p:cNvSpPr>
            <a:spLocks noGrp="1"/>
          </p:cNvSpPr>
          <p:nvPr>
            <p:ph type="sldNum" sz="quarter" idx="11"/>
          </p:nvPr>
        </p:nvSpPr>
        <p:spPr/>
        <p:txBody>
          <a:bodyPr/>
          <a:lstStyle/>
          <a:p>
            <a:fld id="{AAE150CC-0EC0-4677-818F-64AFD6E91A3B}" type="slidenum">
              <a:rPr lang="nl-NL" smtClean="0"/>
              <a:pPr/>
              <a:t>28</a:t>
            </a:fld>
            <a:endParaRPr lang="nl-NL" dirty="0"/>
          </a:p>
        </p:txBody>
      </p:sp>
      <p:pic>
        <p:nvPicPr>
          <p:cNvPr id="14" name="Tijdelijke aanduiding voor inhoud 6">
            <a:extLst>
              <a:ext uri="{FF2B5EF4-FFF2-40B4-BE49-F238E27FC236}">
                <a16:creationId xmlns:a16="http://schemas.microsoft.com/office/drawing/2014/main" id="{8E8A9353-FC43-A5DA-FE27-9E25B416266E}"/>
              </a:ext>
            </a:extLst>
          </p:cNvPr>
          <p:cNvPicPr>
            <a:picLocks noGrp="1" noChangeAspect="1"/>
          </p:cNvPicPr>
          <p:nvPr>
            <p:ph sz="quarter" idx="12"/>
          </p:nvPr>
        </p:nvPicPr>
        <p:blipFill rotWithShape="1">
          <a:blip r:embed="rId3"/>
          <a:srcRect l="34121" t="25370" r="34050" b="15491"/>
          <a:stretch/>
        </p:blipFill>
        <p:spPr>
          <a:xfrm>
            <a:off x="502800" y="1409700"/>
            <a:ext cx="4659750" cy="4870080"/>
          </a:xfrm>
        </p:spPr>
      </p:pic>
      <p:grpSp>
        <p:nvGrpSpPr>
          <p:cNvPr id="9" name="Groep 8">
            <a:extLst>
              <a:ext uri="{FF2B5EF4-FFF2-40B4-BE49-F238E27FC236}">
                <a16:creationId xmlns:a16="http://schemas.microsoft.com/office/drawing/2014/main" id="{3BB25694-0C26-85B8-EF40-D24205F42D1E}"/>
              </a:ext>
            </a:extLst>
          </p:cNvPr>
          <p:cNvGrpSpPr/>
          <p:nvPr/>
        </p:nvGrpSpPr>
        <p:grpSpPr>
          <a:xfrm>
            <a:off x="-4" y="254792"/>
            <a:ext cx="321107" cy="1369049"/>
            <a:chOff x="3690373" y="1877462"/>
            <a:chExt cx="321107" cy="1369049"/>
          </a:xfrm>
        </p:grpSpPr>
        <p:sp>
          <p:nvSpPr>
            <p:cNvPr id="10" name="Rechthoek: afgeronde bovenhoeken 9">
              <a:extLst>
                <a:ext uri="{FF2B5EF4-FFF2-40B4-BE49-F238E27FC236}">
                  <a16:creationId xmlns:a16="http://schemas.microsoft.com/office/drawing/2014/main" id="{03FA0DDF-15D4-98BA-3A6A-8E4634DD6F45}"/>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1" name="Tekstvak 10">
              <a:extLst>
                <a:ext uri="{FF2B5EF4-FFF2-40B4-BE49-F238E27FC236}">
                  <a16:creationId xmlns:a16="http://schemas.microsoft.com/office/drawing/2014/main" id="{0C57C6EF-423B-B0F0-7720-620CDE1F96F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3b. Compensatie</a:t>
              </a:r>
            </a:p>
          </p:txBody>
        </p:sp>
      </p:grpSp>
    </p:spTree>
    <p:extLst>
      <p:ext uri="{BB962C8B-B14F-4D97-AF65-F5344CB8AC3E}">
        <p14:creationId xmlns:p14="http://schemas.microsoft.com/office/powerpoint/2010/main" val="2223610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8A98C-005E-714C-B362-66B44494F559}"/>
              </a:ext>
            </a:extLst>
          </p:cNvPr>
          <p:cNvSpPr>
            <a:spLocks noGrp="1"/>
          </p:cNvSpPr>
          <p:nvPr>
            <p:ph type="title"/>
          </p:nvPr>
        </p:nvSpPr>
        <p:spPr/>
        <p:txBody>
          <a:bodyPr/>
          <a:lstStyle/>
          <a:p>
            <a:r>
              <a:rPr lang="nl-NL" dirty="0"/>
              <a:t>Evenwichtig afwegen van belangen</a:t>
            </a:r>
            <a:br>
              <a:rPr lang="nl-NL" dirty="0"/>
            </a:br>
            <a:r>
              <a:rPr lang="nl-NL" dirty="0">
                <a:solidFill>
                  <a:schemeClr val="tx2"/>
                </a:solidFill>
                <a:latin typeface="+mn-lt"/>
              </a:rPr>
              <a:t>Volgens wettelijk kader</a:t>
            </a:r>
          </a:p>
        </p:txBody>
      </p:sp>
      <p:sp>
        <p:nvSpPr>
          <p:cNvPr id="3" name="Tijdelijke aanduiding voor inhoud 2">
            <a:extLst>
              <a:ext uri="{FF2B5EF4-FFF2-40B4-BE49-F238E27FC236}">
                <a16:creationId xmlns:a16="http://schemas.microsoft.com/office/drawing/2014/main" id="{7D84A555-3989-DF43-454F-221DE5F587AD}"/>
              </a:ext>
            </a:extLst>
          </p:cNvPr>
          <p:cNvSpPr>
            <a:spLocks noGrp="1"/>
          </p:cNvSpPr>
          <p:nvPr>
            <p:ph sz="quarter" idx="12"/>
          </p:nvPr>
        </p:nvSpPr>
        <p:spPr>
          <a:xfrm>
            <a:off x="503999" y="1563624"/>
            <a:ext cx="10889906" cy="457201"/>
          </a:xfrm>
        </p:spPr>
        <p:txBody>
          <a:bodyPr/>
          <a:lstStyle/>
          <a:p>
            <a:r>
              <a:rPr lang="nl-NL" dirty="0"/>
              <a:t>Uitgangspunt evenwichtigheid: geen enkele groep wordt qua pensioenvooruitzicht sterk bevoordeeld of benadeeld door de nieuwe regeling</a:t>
            </a:r>
          </a:p>
        </p:txBody>
      </p:sp>
      <p:sp>
        <p:nvSpPr>
          <p:cNvPr id="4" name="Tijdelijke aanduiding voor inhoud 3">
            <a:extLst>
              <a:ext uri="{FF2B5EF4-FFF2-40B4-BE49-F238E27FC236}">
                <a16:creationId xmlns:a16="http://schemas.microsoft.com/office/drawing/2014/main" id="{C9818662-6E1E-B256-6B2F-1830F86D4F9E}"/>
              </a:ext>
            </a:extLst>
          </p:cNvPr>
          <p:cNvSpPr>
            <a:spLocks noGrp="1"/>
          </p:cNvSpPr>
          <p:nvPr>
            <p:ph sz="quarter" idx="14"/>
          </p:nvPr>
        </p:nvSpPr>
        <p:spPr>
          <a:xfrm>
            <a:off x="6243048" y="2463320"/>
            <a:ext cx="5432400" cy="2983737"/>
          </a:xfrm>
        </p:spPr>
        <p:txBody>
          <a:bodyPr/>
          <a:lstStyle/>
          <a:p>
            <a:r>
              <a:rPr lang="nl-NL" dirty="0">
                <a:latin typeface="+mn-lt"/>
              </a:rPr>
              <a:t>Maar ook met:</a:t>
            </a:r>
          </a:p>
          <a:p>
            <a:pPr marL="342900" indent="-342900">
              <a:buFont typeface="Arial" panose="020B0604020202020204" pitchFamily="34" charset="0"/>
              <a:buChar char="•"/>
            </a:pPr>
            <a:r>
              <a:rPr lang="nl-NL" dirty="0">
                <a:latin typeface="+mn-lt"/>
              </a:rPr>
              <a:t>Leeftijd</a:t>
            </a:r>
          </a:p>
          <a:p>
            <a:pPr marL="342900" indent="-342900">
              <a:buFont typeface="Arial" panose="020B0604020202020204" pitchFamily="34" charset="0"/>
              <a:buChar char="•"/>
            </a:pPr>
            <a:r>
              <a:rPr lang="nl-NL" dirty="0">
                <a:latin typeface="+mn-lt"/>
              </a:rPr>
              <a:t>Salaris</a:t>
            </a:r>
          </a:p>
        </p:txBody>
      </p:sp>
      <p:sp>
        <p:nvSpPr>
          <p:cNvPr id="6" name="Tijdelijke aanduiding voor dianummer 5">
            <a:extLst>
              <a:ext uri="{FF2B5EF4-FFF2-40B4-BE49-F238E27FC236}">
                <a16:creationId xmlns:a16="http://schemas.microsoft.com/office/drawing/2014/main" id="{662A8A3B-F37A-9D28-48E7-3D36E570DDB2}"/>
              </a:ext>
            </a:extLst>
          </p:cNvPr>
          <p:cNvSpPr>
            <a:spLocks noGrp="1"/>
          </p:cNvSpPr>
          <p:nvPr>
            <p:ph type="sldNum" sz="quarter" idx="11"/>
          </p:nvPr>
        </p:nvSpPr>
        <p:spPr/>
        <p:txBody>
          <a:bodyPr/>
          <a:lstStyle/>
          <a:p>
            <a:fld id="{AAE150CC-0EC0-4677-818F-64AFD6E91A3B}" type="slidenum">
              <a:rPr lang="nl-NL" smtClean="0"/>
              <a:pPr/>
              <a:t>29</a:t>
            </a:fld>
            <a:endParaRPr lang="nl-NL" dirty="0"/>
          </a:p>
        </p:txBody>
      </p:sp>
      <p:sp>
        <p:nvSpPr>
          <p:cNvPr id="7" name="Rechthoek: afgeronde hoeken 6">
            <a:extLst>
              <a:ext uri="{FF2B5EF4-FFF2-40B4-BE49-F238E27FC236}">
                <a16:creationId xmlns:a16="http://schemas.microsoft.com/office/drawing/2014/main" id="{194D034A-3F4E-54E3-877B-C39C491BF2BD}"/>
              </a:ext>
            </a:extLst>
          </p:cNvPr>
          <p:cNvSpPr/>
          <p:nvPr/>
        </p:nvSpPr>
        <p:spPr>
          <a:xfrm>
            <a:off x="6243048" y="3678963"/>
            <a:ext cx="5432400" cy="19809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Transitie moet evenwichtig zijn na het doorlopen van:</a:t>
            </a:r>
          </a:p>
          <a:p>
            <a:pPr marL="285750" indent="-285750">
              <a:buFont typeface="Arial" panose="020B0604020202020204" pitchFamily="34" charset="0"/>
              <a:buChar char="•"/>
            </a:pPr>
            <a:r>
              <a:rPr lang="nl-NL" dirty="0"/>
              <a:t>Afschaffen doorsneesystematiek</a:t>
            </a:r>
          </a:p>
          <a:p>
            <a:pPr marL="285750" indent="-285750">
              <a:buFont typeface="Arial" panose="020B0604020202020204" pitchFamily="34" charset="0"/>
              <a:buChar char="•"/>
            </a:pPr>
            <a:r>
              <a:rPr lang="nl-NL" dirty="0"/>
              <a:t>Wijzigen van de pensioenregeling</a:t>
            </a:r>
          </a:p>
          <a:p>
            <a:pPr marL="285750" indent="-285750">
              <a:buFont typeface="Arial" panose="020B0604020202020204" pitchFamily="34" charset="0"/>
              <a:buChar char="•"/>
            </a:pPr>
            <a:r>
              <a:rPr lang="nl-NL" dirty="0"/>
              <a:t>Omzetten</a:t>
            </a:r>
          </a:p>
          <a:p>
            <a:pPr marL="285750" indent="-285750">
              <a:buFont typeface="Arial" panose="020B0604020202020204" pitchFamily="34" charset="0"/>
              <a:buChar char="•"/>
            </a:pPr>
            <a:r>
              <a:rPr lang="nl-NL" dirty="0"/>
              <a:t>Compenseren</a:t>
            </a:r>
          </a:p>
        </p:txBody>
      </p:sp>
      <p:sp>
        <p:nvSpPr>
          <p:cNvPr id="8" name="Tijdelijke aanduiding voor inhoud 3">
            <a:extLst>
              <a:ext uri="{FF2B5EF4-FFF2-40B4-BE49-F238E27FC236}">
                <a16:creationId xmlns:a16="http://schemas.microsoft.com/office/drawing/2014/main" id="{A5B3353D-0D4B-7BDF-65BD-7BFEDAEA5BBF}"/>
              </a:ext>
            </a:extLst>
          </p:cNvPr>
          <p:cNvSpPr txBox="1">
            <a:spLocks/>
          </p:cNvSpPr>
          <p:nvPr/>
        </p:nvSpPr>
        <p:spPr>
          <a:xfrm>
            <a:off x="516552" y="2463320"/>
            <a:ext cx="5432400" cy="29837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latin typeface="+mn-lt"/>
              </a:rPr>
              <a:t>Er wordt rekening gehouden met:</a:t>
            </a:r>
          </a:p>
          <a:p>
            <a:pPr marL="342900" indent="-342900">
              <a:buFont typeface="Arial" panose="020B0604020202020204" pitchFamily="34" charset="0"/>
              <a:buChar char="•"/>
            </a:pPr>
            <a:r>
              <a:rPr lang="nl-NL" dirty="0">
                <a:latin typeface="+mn-lt"/>
              </a:rPr>
              <a:t>Actieve deelnemers</a:t>
            </a:r>
          </a:p>
          <a:p>
            <a:pPr marL="342900" indent="-342900">
              <a:buFont typeface="Arial" panose="020B0604020202020204" pitchFamily="34" charset="0"/>
              <a:buChar char="•"/>
            </a:pPr>
            <a:r>
              <a:rPr lang="nl-NL" dirty="0">
                <a:latin typeface="+mn-lt"/>
              </a:rPr>
              <a:t>Pensioengerechtigden</a:t>
            </a:r>
          </a:p>
          <a:p>
            <a:pPr marL="342900" indent="-342900">
              <a:buFont typeface="Arial" panose="020B0604020202020204" pitchFamily="34" charset="0"/>
              <a:buChar char="•"/>
            </a:pPr>
            <a:r>
              <a:rPr lang="nl-NL" dirty="0">
                <a:latin typeface="+mn-lt"/>
              </a:rPr>
              <a:t>Gewezen deelnemers</a:t>
            </a:r>
          </a:p>
          <a:p>
            <a:pPr marL="342900" indent="-342900">
              <a:buFont typeface="Arial" panose="020B0604020202020204" pitchFamily="34" charset="0"/>
              <a:buChar char="•"/>
            </a:pPr>
            <a:r>
              <a:rPr lang="nl-NL" dirty="0">
                <a:latin typeface="+mn-lt"/>
              </a:rPr>
              <a:t>Partners en ex-partners</a:t>
            </a:r>
          </a:p>
          <a:p>
            <a:pPr marL="342900" indent="-342900">
              <a:buFont typeface="Arial" panose="020B0604020202020204" pitchFamily="34" charset="0"/>
              <a:buChar char="•"/>
            </a:pPr>
            <a:r>
              <a:rPr lang="nl-NL" dirty="0">
                <a:latin typeface="+mn-lt"/>
              </a:rPr>
              <a:t>Werkgevers</a:t>
            </a:r>
          </a:p>
          <a:p>
            <a:pPr marL="342900" indent="-342900">
              <a:buFont typeface="Arial" panose="020B0604020202020204" pitchFamily="34" charset="0"/>
              <a:buChar char="•"/>
            </a:pPr>
            <a:endParaRPr lang="nl-NL" dirty="0">
              <a:latin typeface="+mn-lt"/>
            </a:endParaRPr>
          </a:p>
        </p:txBody>
      </p:sp>
      <p:grpSp>
        <p:nvGrpSpPr>
          <p:cNvPr id="10" name="Groep 9">
            <a:extLst>
              <a:ext uri="{FF2B5EF4-FFF2-40B4-BE49-F238E27FC236}">
                <a16:creationId xmlns:a16="http://schemas.microsoft.com/office/drawing/2014/main" id="{558387DD-0FC5-FA6D-98F1-5894DDF47A39}"/>
              </a:ext>
            </a:extLst>
          </p:cNvPr>
          <p:cNvGrpSpPr/>
          <p:nvPr/>
        </p:nvGrpSpPr>
        <p:grpSpPr>
          <a:xfrm>
            <a:off x="-4" y="254793"/>
            <a:ext cx="323043" cy="1537433"/>
            <a:chOff x="3690373" y="1877463"/>
            <a:chExt cx="323043" cy="1537433"/>
          </a:xfrm>
        </p:grpSpPr>
        <p:sp>
          <p:nvSpPr>
            <p:cNvPr id="11" name="Rechthoek: afgeronde bovenhoeken 10">
              <a:extLst>
                <a:ext uri="{FF2B5EF4-FFF2-40B4-BE49-F238E27FC236}">
                  <a16:creationId xmlns:a16="http://schemas.microsoft.com/office/drawing/2014/main" id="{3217547F-CD52-83AB-5641-875D01C4A4E9}"/>
                </a:ext>
              </a:extLst>
            </p:cNvPr>
            <p:cNvSpPr/>
            <p:nvPr/>
          </p:nvSpPr>
          <p:spPr>
            <a:xfrm rot="5400000" flipH="1">
              <a:off x="3082211" y="2485625"/>
              <a:ext cx="153743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2" name="Tekstvak 11">
              <a:extLst>
                <a:ext uri="{FF2B5EF4-FFF2-40B4-BE49-F238E27FC236}">
                  <a16:creationId xmlns:a16="http://schemas.microsoft.com/office/drawing/2014/main" id="{2E04CC7F-06C7-DB53-A682-46AB7AE4E7EC}"/>
                </a:ext>
              </a:extLst>
            </p:cNvPr>
            <p:cNvSpPr txBox="1"/>
            <p:nvPr/>
          </p:nvSpPr>
          <p:spPr>
            <a:xfrm rot="16200000">
              <a:off x="3084149" y="2485628"/>
              <a:ext cx="1537430" cy="321105"/>
            </a:xfrm>
            <a:prstGeom prst="rect">
              <a:avLst/>
            </a:prstGeom>
            <a:noFill/>
          </p:spPr>
          <p:txBody>
            <a:bodyPr wrap="square" lIns="180000" tIns="82800" rIns="180000" bIns="82800" rtlCol="0">
              <a:spAutoFit/>
            </a:bodyPr>
            <a:lstStyle/>
            <a:p>
              <a:pPr algn="ctr"/>
              <a:r>
                <a:rPr lang="nl-NL" sz="1000" dirty="0">
                  <a:solidFill>
                    <a:schemeClr val="bg1"/>
                  </a:solidFill>
                </a:rPr>
                <a:t>3c. Evenwichtigheid</a:t>
              </a:r>
            </a:p>
          </p:txBody>
        </p:sp>
      </p:grpSp>
    </p:spTree>
    <p:extLst>
      <p:ext uri="{BB962C8B-B14F-4D97-AF65-F5344CB8AC3E}">
        <p14:creationId xmlns:p14="http://schemas.microsoft.com/office/powerpoint/2010/main" val="167708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9EE88-A522-FC8F-5008-1C2A2E747FCF}"/>
              </a:ext>
            </a:extLst>
          </p:cNvPr>
          <p:cNvSpPr>
            <a:spLocks noGrp="1"/>
          </p:cNvSpPr>
          <p:nvPr>
            <p:ph type="title"/>
          </p:nvPr>
        </p:nvSpPr>
        <p:spPr/>
        <p:txBody>
          <a:bodyPr/>
          <a:lstStyle/>
          <a:p>
            <a:r>
              <a:rPr lang="nl-NL" dirty="0"/>
              <a:t>Waarom een achterbanraadpleging?</a:t>
            </a:r>
          </a:p>
        </p:txBody>
      </p:sp>
      <p:sp>
        <p:nvSpPr>
          <p:cNvPr id="5" name="Tijdelijke aanduiding voor inhoud 4">
            <a:extLst>
              <a:ext uri="{FF2B5EF4-FFF2-40B4-BE49-F238E27FC236}">
                <a16:creationId xmlns:a16="http://schemas.microsoft.com/office/drawing/2014/main" id="{CD5CD2EE-38C5-2C3D-CB6D-E793896A1EE2}"/>
              </a:ext>
            </a:extLst>
          </p:cNvPr>
          <p:cNvSpPr>
            <a:spLocks noGrp="1"/>
          </p:cNvSpPr>
          <p:nvPr>
            <p:ph sz="quarter" idx="12"/>
          </p:nvPr>
        </p:nvSpPr>
        <p:spPr/>
        <p:txBody>
          <a:bodyPr/>
          <a:lstStyle/>
          <a:p>
            <a:pPr marL="342900" indent="-342900">
              <a:buFont typeface="Arial" panose="020B0604020202020204" pitchFamily="34" charset="0"/>
              <a:buChar char="•"/>
            </a:pPr>
            <a:r>
              <a:rPr lang="nl-NL" dirty="0">
                <a:latin typeface="+mn-lt"/>
              </a:rPr>
              <a:t>De Tweede Kamer en de Eerste Kamer hebben voor de Wet toekomst pensioenen (</a:t>
            </a:r>
            <a:r>
              <a:rPr lang="nl-NL" dirty="0" err="1">
                <a:latin typeface="+mn-lt"/>
              </a:rPr>
              <a:t>Wtp</a:t>
            </a:r>
            <a:r>
              <a:rPr lang="nl-NL" dirty="0">
                <a:latin typeface="+mn-lt"/>
              </a:rPr>
              <a:t>) gestemd: Nederland krijgt een nieuw pensioenstelsel.</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Werkgevers en werknemers bepalen samen de nieuwe pensioenregeling voor Pensioenfonds Zorg &amp; Welzijn. </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Cao-partijen hebben op 10 november 2023 een onderhandelaarsakkoord bereikt over de nieuwe pensioenregeling van PFZW.</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Een goede, evenwichtige en toekomstbestendige regeling is belangrijk.</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p:txBody>
      </p:sp>
      <p:sp>
        <p:nvSpPr>
          <p:cNvPr id="4" name="Tijdelijke aanduiding voor dianummer 3">
            <a:extLst>
              <a:ext uri="{FF2B5EF4-FFF2-40B4-BE49-F238E27FC236}">
                <a16:creationId xmlns:a16="http://schemas.microsoft.com/office/drawing/2014/main" id="{345EC403-4231-7E01-8AF9-4A53C02752F5}"/>
              </a:ext>
            </a:extLst>
          </p:cNvPr>
          <p:cNvSpPr>
            <a:spLocks noGrp="1"/>
          </p:cNvSpPr>
          <p:nvPr>
            <p:ph type="sldNum" sz="quarter" idx="11"/>
          </p:nvPr>
        </p:nvSpPr>
        <p:spPr/>
        <p:txBody>
          <a:bodyPr/>
          <a:lstStyle/>
          <a:p>
            <a:fld id="{AAE150CC-0EC0-4677-818F-64AFD6E91A3B}" type="slidenum">
              <a:rPr lang="nl-NL" smtClean="0"/>
              <a:pPr/>
              <a:t>3</a:t>
            </a:fld>
            <a:endParaRPr lang="nl-NL" dirty="0"/>
          </a:p>
        </p:txBody>
      </p:sp>
      <p:pic>
        <p:nvPicPr>
          <p:cNvPr id="8" name="Afbeelding 7">
            <a:extLst>
              <a:ext uri="{FF2B5EF4-FFF2-40B4-BE49-F238E27FC236}">
                <a16:creationId xmlns:a16="http://schemas.microsoft.com/office/drawing/2014/main" id="{B82ABD14-1301-4EF8-1747-B4E3D906615B}"/>
              </a:ext>
            </a:extLst>
          </p:cNvPr>
          <p:cNvPicPr>
            <a:picLocks noChangeAspect="1"/>
          </p:cNvPicPr>
          <p:nvPr/>
        </p:nvPicPr>
        <p:blipFill>
          <a:blip r:embed="rId3"/>
          <a:stretch>
            <a:fillRect/>
          </a:stretch>
        </p:blipFill>
        <p:spPr>
          <a:xfrm>
            <a:off x="5980156" y="1923391"/>
            <a:ext cx="5985687" cy="4056209"/>
          </a:xfrm>
          <a:prstGeom prst="rect">
            <a:avLst/>
          </a:prstGeom>
        </p:spPr>
      </p:pic>
    </p:spTree>
    <p:extLst>
      <p:ext uri="{BB962C8B-B14F-4D97-AF65-F5344CB8AC3E}">
        <p14:creationId xmlns:p14="http://schemas.microsoft.com/office/powerpoint/2010/main" val="3952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30</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63642"/>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Mariska begint direct na haar opleiding aan haar eerste baan in de sector. Ze werkt tot haar pensioen voor verschillende werkgevers steeds in een vergelijkbare functie. Ze heeft bij alle werkgevers een contract voor 28 uur per week. </a:t>
            </a:r>
            <a:r>
              <a:rPr lang="nl-NL" sz="1200" i="1" dirty="0">
                <a:solidFill>
                  <a:schemeClr val="bg2"/>
                </a:solidFill>
                <a:highlight>
                  <a:srgbClr val="FFFF00"/>
                </a:highlight>
                <a:latin typeface="Open Sans"/>
              </a:rPr>
              <a:t> </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123%</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Mariska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l="410" r="410"/>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059996" y="4606824"/>
              <a:ext cx="9172318"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3180020503"/>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1632000">
                  <a:extLst>
                    <a:ext uri="{9D8B030D-6E8A-4147-A177-3AD203B41FA5}">
                      <a16:colId xmlns:a16="http://schemas.microsoft.com/office/drawing/2014/main" val="2488913622"/>
                    </a:ext>
                  </a:extLst>
                </a:gridCol>
                <a:gridCol w="9098715">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€ 1.900 – € 2.000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€ 2.300 – € 2.400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1192803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31</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519886"/>
          </a:xfrm>
          <a:prstGeom prst="rect">
            <a:avLst/>
          </a:prstGeom>
          <a:noFill/>
        </p:spPr>
        <p:txBody>
          <a:bodyPr wrap="square">
            <a:spAutoFit/>
          </a:bodyPr>
          <a:lstStyle/>
          <a:p>
            <a:pPr defTabSz="586305">
              <a:lnSpc>
                <a:spcPct val="120000"/>
              </a:lnSpc>
            </a:pPr>
            <a:r>
              <a:rPr lang="nl-NL" sz="1200" i="1" dirty="0">
                <a:solidFill>
                  <a:schemeClr val="bg2"/>
                </a:solidFill>
                <a:latin typeface="Open Sans"/>
              </a:rPr>
              <a:t>Mirjam werkt vanaf haar 18</a:t>
            </a:r>
            <a:r>
              <a:rPr lang="nl-NL" sz="1200" i="1" baseline="30000" dirty="0">
                <a:solidFill>
                  <a:schemeClr val="bg2"/>
                </a:solidFill>
                <a:latin typeface="Open Sans"/>
              </a:rPr>
              <a:t>e</a:t>
            </a:r>
            <a:r>
              <a:rPr lang="nl-NL" sz="1200" i="1" dirty="0">
                <a:solidFill>
                  <a:schemeClr val="bg2"/>
                </a:solidFill>
                <a:latin typeface="Open Sans"/>
              </a:rPr>
              <a:t> tot haar pensioen voor 16 uur in de week bij dezelfde werkgever. </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121%</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Mirjam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059996" y="4606824"/>
              <a:ext cx="9172318"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402569679"/>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1622475">
                  <a:extLst>
                    <a:ext uri="{9D8B030D-6E8A-4147-A177-3AD203B41FA5}">
                      <a16:colId xmlns:a16="http://schemas.microsoft.com/office/drawing/2014/main" val="2488913622"/>
                    </a:ext>
                  </a:extLst>
                </a:gridCol>
                <a:gridCol w="9108240">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€ 2.000 – € 2.200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€ 2.500 – € 2.800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30% –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348091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32</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92497"/>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Anouk is net 19 geworden als ze aan haar eerste baan in de sector begint voor 24 uur per week. Bij verschillende werkgevers werkt ze voor datzelfde aantal uren in steeds een vergelijkbare functie, tot aan haar pensioen. </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116%</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Anouk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300287" y="4606824"/>
              <a:ext cx="8932027"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1351341187"/>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1841550">
                  <a:extLst>
                    <a:ext uri="{9D8B030D-6E8A-4147-A177-3AD203B41FA5}">
                      <a16:colId xmlns:a16="http://schemas.microsoft.com/office/drawing/2014/main" val="2488913622"/>
                    </a:ext>
                  </a:extLst>
                </a:gridCol>
                <a:gridCol w="8889165">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€ 2.000 – € 2.400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€ 2.700 – € 3.200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50% – 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444474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33</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a:solidFill>
                  <a:schemeClr val="bg2"/>
                </a:solidFill>
                <a:latin typeface="Open Sans"/>
              </a:rPr>
              <a:t>Amy is 19 als haar ze start in de sector. Ze werkt 28 uur in de week. Dat deeltijdpercentage is ideaal als ze na een paar jaar kinderen krijgt. Ze blijft tot haar pensioen 28 uur per week werken. </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116%</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Amy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300287" y="4606824"/>
              <a:ext cx="8932027"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3092151142"/>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1841006">
                  <a:extLst>
                    <a:ext uri="{9D8B030D-6E8A-4147-A177-3AD203B41FA5}">
                      <a16:colId xmlns:a16="http://schemas.microsoft.com/office/drawing/2014/main" val="2488913622"/>
                    </a:ext>
                  </a:extLst>
                </a:gridCol>
                <a:gridCol w="8889709">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€ 2.000 – € 2.200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€ 3.100 – € 3.400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59155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34</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63642"/>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Zara is op haar 20</a:t>
            </a:r>
            <a:r>
              <a:rPr lang="nl-NL" sz="1200" i="1" baseline="30000" dirty="0">
                <a:solidFill>
                  <a:schemeClr val="bg2"/>
                </a:solidFill>
                <a:latin typeface="Open Sans"/>
              </a:rPr>
              <a:t>e</a:t>
            </a:r>
            <a:r>
              <a:rPr lang="nl-NL" sz="1200" i="1" dirty="0">
                <a:solidFill>
                  <a:schemeClr val="bg2"/>
                </a:solidFill>
                <a:latin typeface="Open Sans"/>
              </a:rPr>
              <a:t> klaar met haar opleiding en begint dan aan haar eerste baan, voor 24 uur per week. Als ze 33 is, wordt ze moeder en werkt ze een aantal jaar 20 uur per week. Als haar dochter naar de brugklas gaat, gaat Zara weer 24 uur werken. Tot aan haar pensioen. </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109%</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Zara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grpSp>
        <p:nvGrpSpPr>
          <p:cNvPr id="14" name="Groep 13">
            <a:extLst>
              <a:ext uri="{FF2B5EF4-FFF2-40B4-BE49-F238E27FC236}">
                <a16:creationId xmlns:a16="http://schemas.microsoft.com/office/drawing/2014/main" id="{4887130E-0092-2026-D206-ACE96DAC80D6}"/>
              </a:ext>
            </a:extLst>
          </p:cNvPr>
          <p:cNvGrpSpPr/>
          <p:nvPr/>
        </p:nvGrpSpPr>
        <p:grpSpPr>
          <a:xfrm>
            <a:off x="1603710" y="3921437"/>
            <a:ext cx="10084890" cy="452846"/>
            <a:chOff x="1603710" y="4440500"/>
            <a:chExt cx="10084890" cy="452846"/>
          </a:xfrm>
        </p:grpSpPr>
        <p:cxnSp>
          <p:nvCxnSpPr>
            <p:cNvPr id="16" name="Rechte verbindingslijn 15">
              <a:extLst>
                <a:ext uri="{FF2B5EF4-FFF2-40B4-BE49-F238E27FC236}">
                  <a16:creationId xmlns:a16="http://schemas.microsoft.com/office/drawing/2014/main" id="{3C6F468B-8465-EF30-7E3A-B6386502B9B0}"/>
                </a:ext>
              </a:extLst>
            </p:cNvPr>
            <p:cNvCxnSpPr>
              <a:cxnSpLocks/>
              <a:stCxn id="17" idx="6"/>
              <a:endCxn id="28"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F685EE31-727B-8107-DA2C-59CD7E747C3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18" name="Rechthoek: afgeronde hoeken 17">
              <a:extLst>
                <a:ext uri="{FF2B5EF4-FFF2-40B4-BE49-F238E27FC236}">
                  <a16:creationId xmlns:a16="http://schemas.microsoft.com/office/drawing/2014/main" id="{85A78199-E93F-DFAE-DDA3-7573D15331DC}"/>
                </a:ext>
              </a:extLst>
            </p:cNvPr>
            <p:cNvSpPr/>
            <p:nvPr/>
          </p:nvSpPr>
          <p:spPr>
            <a:xfrm>
              <a:off x="2414588" y="4606824"/>
              <a:ext cx="2395537"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afgeronde hoeken 19">
              <a:extLst>
                <a:ext uri="{FF2B5EF4-FFF2-40B4-BE49-F238E27FC236}">
                  <a16:creationId xmlns:a16="http://schemas.microsoft.com/office/drawing/2014/main" id="{822363C0-CD2A-3350-7C9D-5227E3F08C58}"/>
                </a:ext>
              </a:extLst>
            </p:cNvPr>
            <p:cNvSpPr/>
            <p:nvPr/>
          </p:nvSpPr>
          <p:spPr>
            <a:xfrm>
              <a:off x="4810125" y="4606879"/>
              <a:ext cx="2019300"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afgeronde hoeken 24">
              <a:extLst>
                <a:ext uri="{FF2B5EF4-FFF2-40B4-BE49-F238E27FC236}">
                  <a16:creationId xmlns:a16="http://schemas.microsoft.com/office/drawing/2014/main" id="{08F9A388-8B23-F0BC-2212-A2904F3C3037}"/>
                </a:ext>
              </a:extLst>
            </p:cNvPr>
            <p:cNvSpPr/>
            <p:nvPr/>
          </p:nvSpPr>
          <p:spPr>
            <a:xfrm>
              <a:off x="6829425" y="4606824"/>
              <a:ext cx="4402890" cy="120088"/>
            </a:xfrm>
            <a:prstGeom prst="round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B27FA3FE-A03A-A59E-1465-A8BD43DD535B}"/>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9" name="Tabel 18">
            <a:extLst>
              <a:ext uri="{FF2B5EF4-FFF2-40B4-BE49-F238E27FC236}">
                <a16:creationId xmlns:a16="http://schemas.microsoft.com/office/drawing/2014/main" id="{3D1B12FA-B9BF-D953-15C5-CB50C3A9A167}"/>
              </a:ext>
            </a:extLst>
          </p:cNvPr>
          <p:cNvGraphicFramePr>
            <a:graphicFrameLocks noGrp="1"/>
          </p:cNvGraphicFramePr>
          <p:nvPr>
            <p:extLst>
              <p:ext uri="{D42A27DB-BD31-4B8C-83A1-F6EECF244321}">
                <p14:modId xmlns:p14="http://schemas.microsoft.com/office/powerpoint/2010/main" val="3137544443"/>
              </p:ext>
            </p:extLst>
          </p:nvPr>
        </p:nvGraphicFramePr>
        <p:xfrm>
          <a:off x="501600" y="4314683"/>
          <a:ext cx="10730714" cy="1036320"/>
        </p:xfrm>
        <a:graphic>
          <a:graphicData uri="http://schemas.openxmlformats.org/drawingml/2006/table">
            <a:tbl>
              <a:tblPr firstRow="1" bandRow="1">
                <a:tableStyleId>{5C22544A-7EE6-4342-B048-85BDC9FD1C3A}</a:tableStyleId>
              </a:tblPr>
              <a:tblGrid>
                <a:gridCol w="1955850">
                  <a:extLst>
                    <a:ext uri="{9D8B030D-6E8A-4147-A177-3AD203B41FA5}">
                      <a16:colId xmlns:a16="http://schemas.microsoft.com/office/drawing/2014/main" val="2488913622"/>
                    </a:ext>
                  </a:extLst>
                </a:gridCol>
                <a:gridCol w="2350770">
                  <a:extLst>
                    <a:ext uri="{9D8B030D-6E8A-4147-A177-3AD203B41FA5}">
                      <a16:colId xmlns:a16="http://schemas.microsoft.com/office/drawing/2014/main" val="1712867196"/>
                    </a:ext>
                  </a:extLst>
                </a:gridCol>
                <a:gridCol w="1943100">
                  <a:extLst>
                    <a:ext uri="{9D8B030D-6E8A-4147-A177-3AD203B41FA5}">
                      <a16:colId xmlns:a16="http://schemas.microsoft.com/office/drawing/2014/main" val="4122547036"/>
                    </a:ext>
                  </a:extLst>
                </a:gridCol>
                <a:gridCol w="4480994">
                  <a:extLst>
                    <a:ext uri="{9D8B030D-6E8A-4147-A177-3AD203B41FA5}">
                      <a16:colId xmlns:a16="http://schemas.microsoft.com/office/drawing/2014/main" val="911834189"/>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€ 2.250 – € 2.500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€ 3.000 – € 3.300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50% – 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40% – 60%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50% – 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Tree>
    <p:extLst>
      <p:ext uri="{BB962C8B-B14F-4D97-AF65-F5344CB8AC3E}">
        <p14:creationId xmlns:p14="http://schemas.microsoft.com/office/powerpoint/2010/main" val="124097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35</a:t>
            </a:fld>
            <a:endParaRPr lang="nl-NL" dirty="0"/>
          </a:p>
        </p:txBody>
      </p:sp>
      <p:grpSp>
        <p:nvGrpSpPr>
          <p:cNvPr id="20" name="Groep 19">
            <a:extLst>
              <a:ext uri="{FF2B5EF4-FFF2-40B4-BE49-F238E27FC236}">
                <a16:creationId xmlns:a16="http://schemas.microsoft.com/office/drawing/2014/main" id="{252033D7-A572-D2FD-BE5F-5ECD1DDB1AB6}"/>
              </a:ext>
            </a:extLst>
          </p:cNvPr>
          <p:cNvGrpSpPr/>
          <p:nvPr/>
        </p:nvGrpSpPr>
        <p:grpSpPr>
          <a:xfrm>
            <a:off x="1603710" y="3921437"/>
            <a:ext cx="10084890" cy="452846"/>
            <a:chOff x="1603710" y="4440500"/>
            <a:chExt cx="10084890" cy="452846"/>
          </a:xfrm>
        </p:grpSpPr>
        <p:cxnSp>
          <p:nvCxnSpPr>
            <p:cNvPr id="9" name="Rechte verbindingslijn 8">
              <a:extLst>
                <a:ext uri="{FF2B5EF4-FFF2-40B4-BE49-F238E27FC236}">
                  <a16:creationId xmlns:a16="http://schemas.microsoft.com/office/drawing/2014/main" id="{97233421-1729-ABCE-40B7-B8409B1C3B73}"/>
                </a:ext>
              </a:extLst>
            </p:cNvPr>
            <p:cNvCxnSpPr>
              <a:cxnSpLocks/>
              <a:stCxn id="10" idx="6"/>
              <a:endCxn id="11"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C18E2B59-4C31-560A-C2E4-488463749683}"/>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14" name="Rechthoek: afgeronde hoeken 13">
              <a:extLst>
                <a:ext uri="{FF2B5EF4-FFF2-40B4-BE49-F238E27FC236}">
                  <a16:creationId xmlns:a16="http://schemas.microsoft.com/office/drawing/2014/main" id="{F0E884CF-C71E-5A12-6AFD-B8A5A26F9498}"/>
                </a:ext>
              </a:extLst>
            </p:cNvPr>
            <p:cNvSpPr/>
            <p:nvPr/>
          </p:nvSpPr>
          <p:spPr>
            <a:xfrm>
              <a:off x="2526992" y="4606824"/>
              <a:ext cx="2283133"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9F836839-F315-D0B5-47B6-9F0E33188378}"/>
                </a:ext>
              </a:extLst>
            </p:cNvPr>
            <p:cNvSpPr/>
            <p:nvPr/>
          </p:nvSpPr>
          <p:spPr>
            <a:xfrm>
              <a:off x="4810125" y="4606879"/>
              <a:ext cx="1943100"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afgeronde hoeken 16">
              <a:extLst>
                <a:ext uri="{FF2B5EF4-FFF2-40B4-BE49-F238E27FC236}">
                  <a16:creationId xmlns:a16="http://schemas.microsoft.com/office/drawing/2014/main" id="{90B2B295-8719-F1BA-52AB-C839A65DCFEE}"/>
                </a:ext>
              </a:extLst>
            </p:cNvPr>
            <p:cNvSpPr/>
            <p:nvPr/>
          </p:nvSpPr>
          <p:spPr>
            <a:xfrm>
              <a:off x="6753225" y="4606824"/>
              <a:ext cx="4479090" cy="120088"/>
            </a:xfrm>
            <a:prstGeom prst="round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1DCDEFEB-F2C2-EBA4-3A7C-D1A32059D620}"/>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18" name="Tabel 18">
            <a:extLst>
              <a:ext uri="{FF2B5EF4-FFF2-40B4-BE49-F238E27FC236}">
                <a16:creationId xmlns:a16="http://schemas.microsoft.com/office/drawing/2014/main" id="{1D1BD514-682C-395C-1594-CD7B4630D320}"/>
              </a:ext>
            </a:extLst>
          </p:cNvPr>
          <p:cNvGraphicFramePr>
            <a:graphicFrameLocks noGrp="1"/>
          </p:cNvGraphicFramePr>
          <p:nvPr>
            <p:extLst>
              <p:ext uri="{D42A27DB-BD31-4B8C-83A1-F6EECF244321}">
                <p14:modId xmlns:p14="http://schemas.microsoft.com/office/powerpoint/2010/main" val="3347983593"/>
              </p:ext>
            </p:extLst>
          </p:nvPr>
        </p:nvGraphicFramePr>
        <p:xfrm>
          <a:off x="501600" y="4314683"/>
          <a:ext cx="10730714" cy="1036320"/>
        </p:xfrm>
        <a:graphic>
          <a:graphicData uri="http://schemas.openxmlformats.org/drawingml/2006/table">
            <a:tbl>
              <a:tblPr firstRow="1" bandRow="1">
                <a:tableStyleId>{5C22544A-7EE6-4342-B048-85BDC9FD1C3A}</a:tableStyleId>
              </a:tblPr>
              <a:tblGrid>
                <a:gridCol w="2043480">
                  <a:extLst>
                    <a:ext uri="{9D8B030D-6E8A-4147-A177-3AD203B41FA5}">
                      <a16:colId xmlns:a16="http://schemas.microsoft.com/office/drawing/2014/main" val="2488913622"/>
                    </a:ext>
                  </a:extLst>
                </a:gridCol>
                <a:gridCol w="2263140">
                  <a:extLst>
                    <a:ext uri="{9D8B030D-6E8A-4147-A177-3AD203B41FA5}">
                      <a16:colId xmlns:a16="http://schemas.microsoft.com/office/drawing/2014/main" val="1712867196"/>
                    </a:ext>
                  </a:extLst>
                </a:gridCol>
                <a:gridCol w="1943100">
                  <a:extLst>
                    <a:ext uri="{9D8B030D-6E8A-4147-A177-3AD203B41FA5}">
                      <a16:colId xmlns:a16="http://schemas.microsoft.com/office/drawing/2014/main" val="4122547036"/>
                    </a:ext>
                  </a:extLst>
                </a:gridCol>
                <a:gridCol w="4480994">
                  <a:extLst>
                    <a:ext uri="{9D8B030D-6E8A-4147-A177-3AD203B41FA5}">
                      <a16:colId xmlns:a16="http://schemas.microsoft.com/office/drawing/2014/main" val="911834189"/>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€ 2.600 – € 2.800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€ 3.500 – € 3.800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40% – 60%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58518"/>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Anna werkt vanaf haar 21</a:t>
            </a:r>
            <a:r>
              <a:rPr lang="nl-NL" sz="1200" i="1" baseline="30000" dirty="0">
                <a:solidFill>
                  <a:schemeClr val="bg2"/>
                </a:solidFill>
                <a:latin typeface="Open Sans"/>
              </a:rPr>
              <a:t>e</a:t>
            </a:r>
            <a:r>
              <a:rPr lang="nl-NL" sz="1200" i="1" dirty="0">
                <a:solidFill>
                  <a:schemeClr val="bg2"/>
                </a:solidFill>
                <a:latin typeface="Open Sans"/>
              </a:rPr>
              <a:t> tot haar pensioen. Ze start met een baan voor 32 uur per week. Als ze kinderen krijgt, werkt ze gemiddeld nog 20 uur per week. Zodra de jongste naar de middelbare school gaat, gaat ze tot haar pensioen weer 32 uur per week werken. </a:t>
            </a:r>
          </a:p>
        </p:txBody>
      </p:sp>
      <p:pic>
        <p:nvPicPr>
          <p:cNvPr id="25" name="Afbeelding 24">
            <a:extLst>
              <a:ext uri="{FF2B5EF4-FFF2-40B4-BE49-F238E27FC236}">
                <a16:creationId xmlns:a16="http://schemas.microsoft.com/office/drawing/2014/main" id="{540FAF2D-D856-AFED-5080-D3A5B24CB68E}"/>
              </a:ext>
            </a:extLst>
          </p:cNvPr>
          <p:cNvPicPr>
            <a:picLocks noChangeAspect="1"/>
          </p:cNvPicPr>
          <p:nvPr/>
        </p:nvPicPr>
        <p:blipFill>
          <a:blip r:embed="rId2"/>
          <a:srcRect/>
          <a:stretch/>
        </p:blipFill>
        <p:spPr>
          <a:xfrm>
            <a:off x="4546625" y="1561840"/>
            <a:ext cx="1544994" cy="1544994"/>
          </a:xfrm>
          <a:prstGeom prst="rect">
            <a:avLst/>
          </a:prstGeom>
        </p:spPr>
      </p:pic>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104%</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Anna valt in deze categorie:</a:t>
            </a:r>
          </a:p>
        </p:txBody>
      </p:sp>
      <p:sp>
        <p:nvSpPr>
          <p:cNvPr id="8" name="Tekstvak 7">
            <a:extLst>
              <a:ext uri="{FF2B5EF4-FFF2-40B4-BE49-F238E27FC236}">
                <a16:creationId xmlns:a16="http://schemas.microsoft.com/office/drawing/2014/main" id="{A5896283-CE96-807D-A79E-3C4C0B7BF2B0}"/>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7FA5CA66-C5B0-FBF8-0821-50BEAC660459}"/>
              </a:ext>
            </a:extLst>
          </p:cNvPr>
          <p:cNvGrpSpPr/>
          <p:nvPr/>
        </p:nvGrpSpPr>
        <p:grpSpPr>
          <a:xfrm>
            <a:off x="-4" y="254792"/>
            <a:ext cx="321107" cy="1369049"/>
            <a:chOff x="3690373" y="1877462"/>
            <a:chExt cx="321107" cy="1369049"/>
          </a:xfrm>
        </p:grpSpPr>
        <p:sp>
          <p:nvSpPr>
            <p:cNvPr id="12" name="Rechthoek: afgeronde bovenhoeken 11">
              <a:extLst>
                <a:ext uri="{FF2B5EF4-FFF2-40B4-BE49-F238E27FC236}">
                  <a16:creationId xmlns:a16="http://schemas.microsoft.com/office/drawing/2014/main" id="{575B4939-2FD8-20A7-3B0F-7E40A77F3A9E}"/>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3" name="Tekstvak 12">
              <a:extLst>
                <a:ext uri="{FF2B5EF4-FFF2-40B4-BE49-F238E27FC236}">
                  <a16:creationId xmlns:a16="http://schemas.microsoft.com/office/drawing/2014/main" id="{9C434303-B7C0-7E2F-DEC2-97921148F94E}"/>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318790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36</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a:solidFill>
                  <a:schemeClr val="bg2"/>
                </a:solidFill>
                <a:latin typeface="Open Sans"/>
              </a:rPr>
              <a:t>Ingrid begint op haar 21</a:t>
            </a:r>
            <a:r>
              <a:rPr lang="nl-NL" sz="1200" i="1" baseline="30000" dirty="0">
                <a:solidFill>
                  <a:schemeClr val="bg2"/>
                </a:solidFill>
                <a:latin typeface="Open Sans"/>
              </a:rPr>
              <a:t>e</a:t>
            </a:r>
            <a:r>
              <a:rPr lang="nl-NL" sz="1200" i="1" dirty="0">
                <a:solidFill>
                  <a:schemeClr val="bg2"/>
                </a:solidFill>
                <a:latin typeface="Open Sans"/>
              </a:rPr>
              <a:t> in een ondersteunende functie in de sector. Tot haar pensioen werkt ze steeds voor 24 uur per week bij verschillende werkgevers in vergelijkbare functies.</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105%</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Ingrid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676524" y="4606824"/>
              <a:ext cx="8555790"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1678398497"/>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218740">
                  <a:extLst>
                    <a:ext uri="{9D8B030D-6E8A-4147-A177-3AD203B41FA5}">
                      <a16:colId xmlns:a16="http://schemas.microsoft.com/office/drawing/2014/main" val="2488913622"/>
                    </a:ext>
                  </a:extLst>
                </a:gridCol>
                <a:gridCol w="8511975">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€ 2.500 – € 2.800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€ 3.400 – € 3.800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50% – 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1346298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37</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668828"/>
            <a:ext cx="3942564" cy="1406282"/>
          </a:xfrm>
          <a:prstGeom prst="rect">
            <a:avLst/>
          </a:prstGeom>
          <a:noFill/>
        </p:spPr>
        <p:txBody>
          <a:bodyPr wrap="square">
            <a:spAutoFit/>
          </a:bodyPr>
          <a:lstStyle/>
          <a:p>
            <a:pPr defTabSz="586305">
              <a:lnSpc>
                <a:spcPct val="120000"/>
              </a:lnSpc>
            </a:pPr>
            <a:r>
              <a:rPr lang="nl-NL" sz="1200" i="1" dirty="0">
                <a:solidFill>
                  <a:schemeClr val="bg2"/>
                </a:solidFill>
                <a:latin typeface="Open Sans"/>
              </a:rPr>
              <a:t>Aisha is ambitieus vanaf het moment dat ze op 21-jarige leeftijd in de sector begint. Ze werkt 36 uur per week, tot ze moeder wordt. Ze werkt dan een paar jaar voor 20 uur per week. Als de kinderen wat ouder zijn maakt ze een stap in haar loopbaan en werkt ze tot haar pensioen 36 uur. </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103%</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Aisha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57286"/>
            <a:ext cx="1544400" cy="1544400"/>
          </a:xfrm>
          <a:prstGeom prst="rect">
            <a:avLst/>
          </a:prstGeom>
        </p:spPr>
      </p:pic>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grpSp>
        <p:nvGrpSpPr>
          <p:cNvPr id="14" name="Groep 13">
            <a:extLst>
              <a:ext uri="{FF2B5EF4-FFF2-40B4-BE49-F238E27FC236}">
                <a16:creationId xmlns:a16="http://schemas.microsoft.com/office/drawing/2014/main" id="{5F6F05EE-6641-6DE8-B636-5D335F092644}"/>
              </a:ext>
            </a:extLst>
          </p:cNvPr>
          <p:cNvGrpSpPr/>
          <p:nvPr/>
        </p:nvGrpSpPr>
        <p:grpSpPr>
          <a:xfrm>
            <a:off x="1603710" y="3921437"/>
            <a:ext cx="10084890" cy="452846"/>
            <a:chOff x="1603710" y="4440500"/>
            <a:chExt cx="10084890" cy="452846"/>
          </a:xfrm>
        </p:grpSpPr>
        <p:cxnSp>
          <p:nvCxnSpPr>
            <p:cNvPr id="16" name="Rechte verbindingslijn 15">
              <a:extLst>
                <a:ext uri="{FF2B5EF4-FFF2-40B4-BE49-F238E27FC236}">
                  <a16:creationId xmlns:a16="http://schemas.microsoft.com/office/drawing/2014/main" id="{17D853D2-8204-73B5-66B2-D46626657D6D}"/>
                </a:ext>
              </a:extLst>
            </p:cNvPr>
            <p:cNvCxnSpPr>
              <a:cxnSpLocks/>
              <a:stCxn id="17" idx="6"/>
              <a:endCxn id="28"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12DF3699-0E66-FEC1-599A-1E3B203A5DE7}"/>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18" name="Rechthoek: afgeronde hoeken 17">
              <a:extLst>
                <a:ext uri="{FF2B5EF4-FFF2-40B4-BE49-F238E27FC236}">
                  <a16:creationId xmlns:a16="http://schemas.microsoft.com/office/drawing/2014/main" id="{1F61C04D-A6A8-D2D2-3455-D2E3E72A3AF8}"/>
                </a:ext>
              </a:extLst>
            </p:cNvPr>
            <p:cNvSpPr/>
            <p:nvPr/>
          </p:nvSpPr>
          <p:spPr>
            <a:xfrm>
              <a:off x="2414588" y="4606824"/>
              <a:ext cx="2395537"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afgeronde hoeken 19">
              <a:extLst>
                <a:ext uri="{FF2B5EF4-FFF2-40B4-BE49-F238E27FC236}">
                  <a16:creationId xmlns:a16="http://schemas.microsoft.com/office/drawing/2014/main" id="{B2913ECE-10C4-C2E6-1AD4-4EE9BB2ABB82}"/>
                </a:ext>
              </a:extLst>
            </p:cNvPr>
            <p:cNvSpPr/>
            <p:nvPr/>
          </p:nvSpPr>
          <p:spPr>
            <a:xfrm>
              <a:off x="4810125" y="4606879"/>
              <a:ext cx="2019300"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afgeronde hoeken 24">
              <a:extLst>
                <a:ext uri="{FF2B5EF4-FFF2-40B4-BE49-F238E27FC236}">
                  <a16:creationId xmlns:a16="http://schemas.microsoft.com/office/drawing/2014/main" id="{C6F36BB4-F592-7E06-106D-D461AB01AF85}"/>
                </a:ext>
              </a:extLst>
            </p:cNvPr>
            <p:cNvSpPr/>
            <p:nvPr/>
          </p:nvSpPr>
          <p:spPr>
            <a:xfrm>
              <a:off x="6829425" y="4606824"/>
              <a:ext cx="4402890" cy="120088"/>
            </a:xfrm>
            <a:prstGeom prst="round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7B51F79D-82A8-2210-FE01-5725715CD8D5}"/>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9" name="Tabel 18">
            <a:extLst>
              <a:ext uri="{FF2B5EF4-FFF2-40B4-BE49-F238E27FC236}">
                <a16:creationId xmlns:a16="http://schemas.microsoft.com/office/drawing/2014/main" id="{2C6FC76A-F256-3AAF-6432-2E610848521E}"/>
              </a:ext>
            </a:extLst>
          </p:cNvPr>
          <p:cNvGraphicFramePr>
            <a:graphicFrameLocks noGrp="1"/>
          </p:cNvGraphicFramePr>
          <p:nvPr>
            <p:extLst>
              <p:ext uri="{D42A27DB-BD31-4B8C-83A1-F6EECF244321}">
                <p14:modId xmlns:p14="http://schemas.microsoft.com/office/powerpoint/2010/main" val="2159121823"/>
              </p:ext>
            </p:extLst>
          </p:nvPr>
        </p:nvGraphicFramePr>
        <p:xfrm>
          <a:off x="501600" y="4314683"/>
          <a:ext cx="10730714" cy="1036320"/>
        </p:xfrm>
        <a:graphic>
          <a:graphicData uri="http://schemas.openxmlformats.org/drawingml/2006/table">
            <a:tbl>
              <a:tblPr firstRow="1" bandRow="1">
                <a:tableStyleId>{5C22544A-7EE6-4342-B048-85BDC9FD1C3A}</a:tableStyleId>
              </a:tblPr>
              <a:tblGrid>
                <a:gridCol w="1955850">
                  <a:extLst>
                    <a:ext uri="{9D8B030D-6E8A-4147-A177-3AD203B41FA5}">
                      <a16:colId xmlns:a16="http://schemas.microsoft.com/office/drawing/2014/main" val="2488913622"/>
                    </a:ext>
                  </a:extLst>
                </a:gridCol>
                <a:gridCol w="2350770">
                  <a:extLst>
                    <a:ext uri="{9D8B030D-6E8A-4147-A177-3AD203B41FA5}">
                      <a16:colId xmlns:a16="http://schemas.microsoft.com/office/drawing/2014/main" val="1712867196"/>
                    </a:ext>
                  </a:extLst>
                </a:gridCol>
                <a:gridCol w="1943100">
                  <a:extLst>
                    <a:ext uri="{9D8B030D-6E8A-4147-A177-3AD203B41FA5}">
                      <a16:colId xmlns:a16="http://schemas.microsoft.com/office/drawing/2014/main" val="4122547036"/>
                    </a:ext>
                  </a:extLst>
                </a:gridCol>
                <a:gridCol w="4480994">
                  <a:extLst>
                    <a:ext uri="{9D8B030D-6E8A-4147-A177-3AD203B41FA5}">
                      <a16:colId xmlns:a16="http://schemas.microsoft.com/office/drawing/2014/main" val="911834189"/>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€ 2.700 – € 3.000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€ 3.800 – € 4.300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40% – 60%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Tree>
    <p:extLst>
      <p:ext uri="{BB962C8B-B14F-4D97-AF65-F5344CB8AC3E}">
        <p14:creationId xmlns:p14="http://schemas.microsoft.com/office/powerpoint/2010/main" val="60524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38</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err="1">
                <a:solidFill>
                  <a:schemeClr val="bg2"/>
                </a:solidFill>
                <a:latin typeface="Open Sans"/>
              </a:rPr>
              <a:t>Rajesh</a:t>
            </a:r>
            <a:r>
              <a:rPr lang="nl-NL" sz="1200" i="1" dirty="0">
                <a:solidFill>
                  <a:schemeClr val="bg2"/>
                </a:solidFill>
                <a:latin typeface="Open Sans"/>
              </a:rPr>
              <a:t> is 21 als hij klaar is met zijn opleiding. Hij begint direct aan zijn eerste baan, voor 36 uur per week. Tot zijn pensioen werkt hij bij meerdere werkgevers in vergelijkbare functies, steeds voor 36 uur per week. </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105%</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err="1">
                <a:solidFill>
                  <a:schemeClr val="accent5"/>
                </a:solidFill>
                <a:latin typeface="Open Sans"/>
              </a:rPr>
              <a:t>Rajesh</a:t>
            </a:r>
            <a:r>
              <a:rPr lang="nl-NL" sz="1200" dirty="0">
                <a:solidFill>
                  <a:schemeClr val="accent5"/>
                </a:solidFill>
                <a:latin typeface="Open Sans"/>
              </a:rPr>
              <a:t>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509402" y="4606824"/>
              <a:ext cx="8722912"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312245063"/>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076137">
                  <a:extLst>
                    <a:ext uri="{9D8B030D-6E8A-4147-A177-3AD203B41FA5}">
                      <a16:colId xmlns:a16="http://schemas.microsoft.com/office/drawing/2014/main" val="2488913622"/>
                    </a:ext>
                  </a:extLst>
                </a:gridCol>
                <a:gridCol w="8654578">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€ 3.000 – € 3.300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€ 4.200 – € 4.700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223057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39</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a:solidFill>
                  <a:schemeClr val="bg2"/>
                </a:solidFill>
                <a:latin typeface="Open Sans"/>
              </a:rPr>
              <a:t>Johan werkt vanaf zijn 21</a:t>
            </a:r>
            <a:r>
              <a:rPr lang="nl-NL" sz="1200" i="1" baseline="30000" dirty="0">
                <a:solidFill>
                  <a:schemeClr val="bg2"/>
                </a:solidFill>
                <a:latin typeface="Open Sans"/>
              </a:rPr>
              <a:t>e</a:t>
            </a:r>
            <a:r>
              <a:rPr lang="nl-NL" sz="1200" i="1" dirty="0">
                <a:solidFill>
                  <a:schemeClr val="bg2"/>
                </a:solidFill>
                <a:latin typeface="Open Sans"/>
              </a:rPr>
              <a:t> tot aan zijn pensioen in steeds vergelijkbare functies voor een aantal verschillende werkgevers in de sector. Hij werkt steeds voor 32 uur per week.</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98%</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Johan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2622549" y="4606824"/>
              <a:ext cx="8609765"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3459609810"/>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152700">
                  <a:extLst>
                    <a:ext uri="{9D8B030D-6E8A-4147-A177-3AD203B41FA5}">
                      <a16:colId xmlns:a16="http://schemas.microsoft.com/office/drawing/2014/main" val="2488913622"/>
                    </a:ext>
                  </a:extLst>
                </a:gridCol>
                <a:gridCol w="8578015">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€ 2.500 – € 2.800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€ 4.900 – € 5.400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120839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7131F-59F9-AAEB-A59B-DDF9C2D839E6}"/>
              </a:ext>
            </a:extLst>
          </p:cNvPr>
          <p:cNvSpPr>
            <a:spLocks noGrp="1"/>
          </p:cNvSpPr>
          <p:nvPr>
            <p:ph type="title"/>
          </p:nvPr>
        </p:nvSpPr>
        <p:spPr/>
        <p:txBody>
          <a:bodyPr/>
          <a:lstStyle/>
          <a:p>
            <a:r>
              <a:rPr lang="nl-NL" dirty="0">
                <a:solidFill>
                  <a:schemeClr val="bg1"/>
                </a:solidFill>
              </a:rPr>
              <a:t>Waar vragen we akkoord op?</a:t>
            </a:r>
            <a:endParaRPr lang="nl-NL" dirty="0">
              <a:solidFill>
                <a:schemeClr val="bg1"/>
              </a:solidFill>
              <a:latin typeface="+mn-lt"/>
            </a:endParaRPr>
          </a:p>
        </p:txBody>
      </p:sp>
      <p:sp>
        <p:nvSpPr>
          <p:cNvPr id="3" name="Tijdelijke aanduiding voor inhoud 2">
            <a:extLst>
              <a:ext uri="{FF2B5EF4-FFF2-40B4-BE49-F238E27FC236}">
                <a16:creationId xmlns:a16="http://schemas.microsoft.com/office/drawing/2014/main" id="{845BA889-CFCD-2EB2-A101-AAAD759FF44F}"/>
              </a:ext>
            </a:extLst>
          </p:cNvPr>
          <p:cNvSpPr>
            <a:spLocks noGrp="1"/>
          </p:cNvSpPr>
          <p:nvPr>
            <p:ph sz="quarter" idx="12"/>
          </p:nvPr>
        </p:nvSpPr>
        <p:spPr/>
        <p:txBody>
          <a:bodyPr/>
          <a:lstStyle/>
          <a:p>
            <a:pPr marL="342900" indent="-342900">
              <a:lnSpc>
                <a:spcPct val="108000"/>
              </a:lnSpc>
              <a:buFont typeface="Arial" panose="020B0604020202020204" pitchFamily="34" charset="0"/>
              <a:buChar char="•"/>
            </a:pPr>
            <a:r>
              <a:rPr lang="nl-NL" sz="1800" b="1" dirty="0">
                <a:solidFill>
                  <a:schemeClr val="bg1"/>
                </a:solidFill>
                <a:latin typeface="+mn-lt"/>
              </a:rPr>
              <a:t>Ambitie</a:t>
            </a:r>
            <a:r>
              <a:rPr lang="nl-NL" sz="1800" dirty="0">
                <a:solidFill>
                  <a:schemeClr val="bg1"/>
                </a:solidFill>
                <a:latin typeface="+mn-lt"/>
              </a:rPr>
              <a:t>: in 42 jaar een pensioen van 80% van het deel van het salaris waarover pensioen is opgebouwd.</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dirty="0">
                <a:solidFill>
                  <a:schemeClr val="bg1"/>
                </a:solidFill>
                <a:latin typeface="+mn-lt"/>
              </a:rPr>
              <a:t>Behoud van koopkracht en bestaanszekerheid door keuze voor de </a:t>
            </a:r>
            <a:r>
              <a:rPr lang="nl-NL" sz="1800" b="1" dirty="0">
                <a:solidFill>
                  <a:schemeClr val="bg1"/>
                </a:solidFill>
                <a:latin typeface="+mn-lt"/>
              </a:rPr>
              <a:t>solidaire pensioenregeling</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Oplossingen voor onverzekerbare risico’s </a:t>
            </a:r>
            <a:r>
              <a:rPr lang="nl-NL" sz="1800" dirty="0">
                <a:solidFill>
                  <a:schemeClr val="bg1"/>
                </a:solidFill>
                <a:latin typeface="+mn-lt"/>
              </a:rPr>
              <a:t>via solidariteitsreserve</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Ruimere dekking bij overlijden</a:t>
            </a:r>
            <a:r>
              <a:rPr lang="nl-NL" sz="1800" dirty="0">
                <a:solidFill>
                  <a:schemeClr val="bg1"/>
                </a:solidFill>
                <a:latin typeface="+mn-lt"/>
              </a:rPr>
              <a:t>: partnerpensioen wordt 40% en wezenpensioen wordt 20% van het pensioengevend salaris</a:t>
            </a:r>
          </a:p>
          <a:p>
            <a:pPr marL="342900" indent="-342900">
              <a:lnSpc>
                <a:spcPct val="114000"/>
              </a:lnSpc>
              <a:buFont typeface="Arial" panose="020B0604020202020204" pitchFamily="34" charset="0"/>
              <a:buChar char="•"/>
            </a:pPr>
            <a:endParaRPr lang="nl-NL" sz="1800" dirty="0">
              <a:solidFill>
                <a:schemeClr val="bg1"/>
              </a:solidFill>
              <a:latin typeface="+mn-lt"/>
            </a:endParaRPr>
          </a:p>
        </p:txBody>
      </p:sp>
      <p:sp>
        <p:nvSpPr>
          <p:cNvPr id="4" name="Tijdelijke aanduiding voor inhoud 3">
            <a:extLst>
              <a:ext uri="{FF2B5EF4-FFF2-40B4-BE49-F238E27FC236}">
                <a16:creationId xmlns:a16="http://schemas.microsoft.com/office/drawing/2014/main" id="{D3F16C0D-8530-5712-F202-733B16988167}"/>
              </a:ext>
            </a:extLst>
          </p:cNvPr>
          <p:cNvSpPr>
            <a:spLocks noGrp="1"/>
          </p:cNvSpPr>
          <p:nvPr>
            <p:ph sz="quarter" idx="14"/>
          </p:nvPr>
        </p:nvSpPr>
        <p:spPr/>
        <p:txBody>
          <a:bodyPr/>
          <a:lstStyle/>
          <a:p>
            <a:pPr marL="342900" indent="-342900">
              <a:lnSpc>
                <a:spcPct val="108000"/>
              </a:lnSpc>
              <a:buFont typeface="Arial" panose="020B0604020202020204" pitchFamily="34" charset="0"/>
              <a:buChar char="•"/>
            </a:pPr>
            <a:r>
              <a:rPr lang="nl-NL" sz="1800" b="1" dirty="0">
                <a:solidFill>
                  <a:schemeClr val="bg1"/>
                </a:solidFill>
                <a:latin typeface="+mn-lt"/>
              </a:rPr>
              <a:t>Behoud van uitkeringen bij arbeidsongeschiktheid</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Behoud van vrijwillige voortzetting </a:t>
            </a:r>
            <a:r>
              <a:rPr lang="nl-NL" sz="1800" dirty="0">
                <a:solidFill>
                  <a:schemeClr val="bg1"/>
                </a:solidFill>
                <a:latin typeface="+mn-lt"/>
              </a:rPr>
              <a:t>van premieopbouw</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Compensatie </a:t>
            </a:r>
            <a:r>
              <a:rPr lang="nl-NL" sz="1800" dirty="0">
                <a:solidFill>
                  <a:schemeClr val="bg1"/>
                </a:solidFill>
                <a:latin typeface="+mn-lt"/>
              </a:rPr>
              <a:t>om de nadelen van het afschaffen van de huidige regeling te verzachten</a:t>
            </a:r>
            <a:endParaRPr lang="nl-NL" sz="1800" b="1" dirty="0">
              <a:solidFill>
                <a:schemeClr val="bg1"/>
              </a:solidFill>
              <a:latin typeface="+mn-lt"/>
            </a:endParaRP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Omzetten</a:t>
            </a:r>
            <a:r>
              <a:rPr lang="nl-NL" sz="1800" dirty="0">
                <a:solidFill>
                  <a:schemeClr val="bg1"/>
                </a:solidFill>
                <a:latin typeface="+mn-lt"/>
              </a:rPr>
              <a:t> van alle bestaande pensioenen en pensioenopbouw naar de nieuwe regeling</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Evenwichtigheid</a:t>
            </a:r>
            <a:r>
              <a:rPr lang="nl-NL" sz="1800" dirty="0">
                <a:solidFill>
                  <a:schemeClr val="bg1"/>
                </a:solidFill>
                <a:latin typeface="+mn-lt"/>
              </a:rPr>
              <a:t> bij omzetten; verdeling vermogen afhankelijk van dekkingsgraad</a:t>
            </a:r>
          </a:p>
        </p:txBody>
      </p:sp>
      <p:sp>
        <p:nvSpPr>
          <p:cNvPr id="6" name="Tijdelijke aanduiding voor dianummer 5">
            <a:extLst>
              <a:ext uri="{FF2B5EF4-FFF2-40B4-BE49-F238E27FC236}">
                <a16:creationId xmlns:a16="http://schemas.microsoft.com/office/drawing/2014/main" id="{C4378A73-81B5-E3BB-3229-572391C94AC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E150CC-0EC0-4677-818F-64AFD6E91A3B}" type="slidenum">
              <a:rPr kumimoji="0" lang="nl-NL" sz="1000" b="0" i="0" u="none" strike="noStrike" kern="1200" cap="none" spc="0" normalizeH="0" baseline="0" noProof="0" smtClean="0">
                <a:ln>
                  <a:noFill/>
                </a:ln>
                <a:solidFill>
                  <a:srgbClr val="FFFFFF"/>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nl-NL" sz="10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6210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40</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645481"/>
            <a:ext cx="3942564" cy="1406282"/>
          </a:xfrm>
          <a:prstGeom prst="rect">
            <a:avLst/>
          </a:prstGeom>
          <a:noFill/>
        </p:spPr>
        <p:txBody>
          <a:bodyPr wrap="square">
            <a:spAutoFit/>
          </a:bodyPr>
          <a:lstStyle/>
          <a:p>
            <a:pPr defTabSz="586305">
              <a:lnSpc>
                <a:spcPct val="120000"/>
              </a:lnSpc>
            </a:pPr>
            <a:r>
              <a:rPr lang="nl-NL" sz="1200" i="1" dirty="0">
                <a:solidFill>
                  <a:schemeClr val="bg2"/>
                </a:solidFill>
                <a:latin typeface="Open Sans"/>
              </a:rPr>
              <a:t>Els start op haar 21</a:t>
            </a:r>
            <a:r>
              <a:rPr lang="nl-NL" sz="1200" i="1" baseline="30000" dirty="0">
                <a:solidFill>
                  <a:schemeClr val="bg2"/>
                </a:solidFill>
                <a:latin typeface="Open Sans"/>
              </a:rPr>
              <a:t>e</a:t>
            </a:r>
            <a:r>
              <a:rPr lang="nl-NL" sz="1200" i="1" dirty="0">
                <a:solidFill>
                  <a:schemeClr val="bg2"/>
                </a:solidFill>
                <a:latin typeface="Open Sans"/>
              </a:rPr>
              <a:t> direct na haar studie met haar eerste baan. Ze werkt gemiddeld 32 uur per week, tot aan haar pensioen. Na een aantal jaar werken maakt ze op haar 28</a:t>
            </a:r>
            <a:r>
              <a:rPr lang="nl-NL" sz="1200" i="1" baseline="30000" dirty="0">
                <a:solidFill>
                  <a:schemeClr val="bg2"/>
                </a:solidFill>
                <a:latin typeface="Open Sans"/>
              </a:rPr>
              <a:t>e</a:t>
            </a:r>
            <a:r>
              <a:rPr lang="nl-NL" sz="1200" i="1" dirty="0">
                <a:solidFill>
                  <a:schemeClr val="bg2"/>
                </a:solidFill>
                <a:latin typeface="Open Sans"/>
              </a:rPr>
              <a:t> een promotie. Ook op haar 42</a:t>
            </a:r>
            <a:r>
              <a:rPr lang="nl-NL" sz="1200" i="1" baseline="30000" dirty="0">
                <a:solidFill>
                  <a:schemeClr val="bg2"/>
                </a:solidFill>
                <a:latin typeface="Open Sans"/>
              </a:rPr>
              <a:t>e</a:t>
            </a:r>
            <a:r>
              <a:rPr lang="nl-NL" sz="1200" i="1" dirty="0">
                <a:solidFill>
                  <a:schemeClr val="bg2"/>
                </a:solidFill>
                <a:latin typeface="Open Sans"/>
              </a:rPr>
              <a:t> zet ze nog een stap en stijgt ze opnieuw naar een hogere functiegroep.</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99%</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Els valt in deze categorie:</a:t>
            </a:r>
          </a:p>
        </p:txBody>
      </p:sp>
      <p:pic>
        <p:nvPicPr>
          <p:cNvPr id="9" name="Afbeelding 8">
            <a:extLst>
              <a:ext uri="{FF2B5EF4-FFF2-40B4-BE49-F238E27FC236}">
                <a16:creationId xmlns:a16="http://schemas.microsoft.com/office/drawing/2014/main" id="{99D1A815-F0ED-6020-FF0C-A17EB8EA5F51}"/>
              </a:ext>
            </a:extLst>
          </p:cNvPr>
          <p:cNvPicPr>
            <a:picLocks noChangeAspect="1"/>
          </p:cNvPicPr>
          <p:nvPr/>
        </p:nvPicPr>
        <p:blipFill rotWithShape="1">
          <a:blip r:embed="rId2"/>
          <a:srcRect l="376" r="376"/>
          <a:stretch/>
        </p:blipFill>
        <p:spPr>
          <a:xfrm>
            <a:off x="4551600" y="1574593"/>
            <a:ext cx="1544400" cy="1544400"/>
          </a:xfrm>
          <a:prstGeom prst="rect">
            <a:avLst/>
          </a:prstGeom>
          <a:ln w="57150">
            <a:noFill/>
          </a:ln>
        </p:spPr>
      </p:pic>
      <p:grpSp>
        <p:nvGrpSpPr>
          <p:cNvPr id="10" name="Groep 9">
            <a:extLst>
              <a:ext uri="{FF2B5EF4-FFF2-40B4-BE49-F238E27FC236}">
                <a16:creationId xmlns:a16="http://schemas.microsoft.com/office/drawing/2014/main" id="{F6A7828D-0D4A-1C80-BC50-D76C6CCDFC11}"/>
              </a:ext>
            </a:extLst>
          </p:cNvPr>
          <p:cNvGrpSpPr/>
          <p:nvPr/>
        </p:nvGrpSpPr>
        <p:grpSpPr>
          <a:xfrm>
            <a:off x="1603710" y="3921437"/>
            <a:ext cx="10084890" cy="452846"/>
            <a:chOff x="1603710" y="4440500"/>
            <a:chExt cx="10084890" cy="452846"/>
          </a:xfrm>
        </p:grpSpPr>
        <p:cxnSp>
          <p:nvCxnSpPr>
            <p:cNvPr id="11" name="Rechte verbindingslijn 10">
              <a:extLst>
                <a:ext uri="{FF2B5EF4-FFF2-40B4-BE49-F238E27FC236}">
                  <a16:creationId xmlns:a16="http://schemas.microsoft.com/office/drawing/2014/main" id="{CFFDF3EF-DC46-7FDE-7F48-0183463DB02D}"/>
                </a:ext>
              </a:extLst>
            </p:cNvPr>
            <p:cNvCxnSpPr>
              <a:cxnSpLocks/>
              <a:stCxn id="14" idx="6"/>
              <a:endCxn id="20"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15B53098-C6D5-0C50-CFF3-12575E685152}"/>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16" name="Rechthoek: afgeronde hoeken 15">
              <a:extLst>
                <a:ext uri="{FF2B5EF4-FFF2-40B4-BE49-F238E27FC236}">
                  <a16:creationId xmlns:a16="http://schemas.microsoft.com/office/drawing/2014/main" id="{585BF14A-97D3-3ED7-7746-9F896F431F2B}"/>
                </a:ext>
              </a:extLst>
            </p:cNvPr>
            <p:cNvSpPr/>
            <p:nvPr/>
          </p:nvSpPr>
          <p:spPr>
            <a:xfrm>
              <a:off x="2526993" y="4606824"/>
              <a:ext cx="1373496" cy="120088"/>
            </a:xfrm>
            <a:prstGeom prst="roundRect">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1B8B391-7F23-F220-082B-1C4A4F018C5F}"/>
                </a:ext>
              </a:extLst>
            </p:cNvPr>
            <p:cNvSpPr/>
            <p:nvPr/>
          </p:nvSpPr>
          <p:spPr>
            <a:xfrm>
              <a:off x="3900489" y="4606879"/>
              <a:ext cx="2624136" cy="120088"/>
            </a:xfrm>
            <a:prstGeom prst="round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afgeronde hoeken 17">
              <a:extLst>
                <a:ext uri="{FF2B5EF4-FFF2-40B4-BE49-F238E27FC236}">
                  <a16:creationId xmlns:a16="http://schemas.microsoft.com/office/drawing/2014/main" id="{ED3C785C-C06D-AB3F-E7E0-125BD8AEDC0F}"/>
                </a:ext>
              </a:extLst>
            </p:cNvPr>
            <p:cNvSpPr/>
            <p:nvPr/>
          </p:nvSpPr>
          <p:spPr>
            <a:xfrm>
              <a:off x="6524625" y="4606824"/>
              <a:ext cx="4707690" cy="120088"/>
            </a:xfrm>
            <a:prstGeom prst="roundRe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14D75CF3-4EAA-7D7E-BA06-FF94DA1646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5" name="Tabel 18">
            <a:extLst>
              <a:ext uri="{FF2B5EF4-FFF2-40B4-BE49-F238E27FC236}">
                <a16:creationId xmlns:a16="http://schemas.microsoft.com/office/drawing/2014/main" id="{D5F442FD-7BC2-A283-C9AB-70E030690A5D}"/>
              </a:ext>
            </a:extLst>
          </p:cNvPr>
          <p:cNvGraphicFramePr>
            <a:graphicFrameLocks noGrp="1"/>
          </p:cNvGraphicFramePr>
          <p:nvPr>
            <p:extLst>
              <p:ext uri="{D42A27DB-BD31-4B8C-83A1-F6EECF244321}">
                <p14:modId xmlns:p14="http://schemas.microsoft.com/office/powerpoint/2010/main" val="1899670745"/>
              </p:ext>
            </p:extLst>
          </p:nvPr>
        </p:nvGraphicFramePr>
        <p:xfrm>
          <a:off x="501600" y="4314683"/>
          <a:ext cx="10730714" cy="1036320"/>
        </p:xfrm>
        <a:graphic>
          <a:graphicData uri="http://schemas.openxmlformats.org/drawingml/2006/table">
            <a:tbl>
              <a:tblPr firstRow="1" bandRow="1">
                <a:tableStyleId>{5C22544A-7EE6-4342-B048-85BDC9FD1C3A}</a:tableStyleId>
              </a:tblPr>
              <a:tblGrid>
                <a:gridCol w="2043480">
                  <a:extLst>
                    <a:ext uri="{9D8B030D-6E8A-4147-A177-3AD203B41FA5}">
                      <a16:colId xmlns:a16="http://schemas.microsoft.com/office/drawing/2014/main" val="2488913622"/>
                    </a:ext>
                  </a:extLst>
                </a:gridCol>
                <a:gridCol w="1364933">
                  <a:extLst>
                    <a:ext uri="{9D8B030D-6E8A-4147-A177-3AD203B41FA5}">
                      <a16:colId xmlns:a16="http://schemas.microsoft.com/office/drawing/2014/main" val="1712867196"/>
                    </a:ext>
                  </a:extLst>
                </a:gridCol>
                <a:gridCol w="2624137">
                  <a:extLst>
                    <a:ext uri="{9D8B030D-6E8A-4147-A177-3AD203B41FA5}">
                      <a16:colId xmlns:a16="http://schemas.microsoft.com/office/drawing/2014/main" val="4122547036"/>
                    </a:ext>
                  </a:extLst>
                </a:gridCol>
                <a:gridCol w="4698164">
                  <a:extLst>
                    <a:ext uri="{9D8B030D-6E8A-4147-A177-3AD203B41FA5}">
                      <a16:colId xmlns:a16="http://schemas.microsoft.com/office/drawing/2014/main" val="911834189"/>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spc="-100" baseline="0" dirty="0">
                          <a:solidFill>
                            <a:schemeClr val="bg2"/>
                          </a:solidFill>
                        </a:rPr>
                        <a:t>[functienaam]</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€ 2.600 – € 2.800 </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€5.100 – € 5.400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70% – 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DB8AF202-5D62-A9E7-2F3B-4703C3243194}"/>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E9888091-B530-BEA3-72A7-6CF7D6DA6760}"/>
              </a:ext>
            </a:extLst>
          </p:cNvPr>
          <p:cNvGrpSpPr/>
          <p:nvPr/>
        </p:nvGrpSpPr>
        <p:grpSpPr>
          <a:xfrm>
            <a:off x="-4" y="254792"/>
            <a:ext cx="321107" cy="1369049"/>
            <a:chOff x="3690373" y="1877462"/>
            <a:chExt cx="321107" cy="1369049"/>
          </a:xfrm>
        </p:grpSpPr>
        <p:sp>
          <p:nvSpPr>
            <p:cNvPr id="8" name="Rechthoek: afgeronde bovenhoeken 7">
              <a:extLst>
                <a:ext uri="{FF2B5EF4-FFF2-40B4-BE49-F238E27FC236}">
                  <a16:creationId xmlns:a16="http://schemas.microsoft.com/office/drawing/2014/main" id="{0643CF66-7052-B6E5-C69D-9DE9D2791379}"/>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2" name="Tekstvak 11">
              <a:extLst>
                <a:ext uri="{FF2B5EF4-FFF2-40B4-BE49-F238E27FC236}">
                  <a16:creationId xmlns:a16="http://schemas.microsoft.com/office/drawing/2014/main" id="{52223C0C-67EC-1390-ACC4-B92B04A0B621}"/>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898395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41</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06535"/>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Carla is 23 als ze na het afronden van haar opleiding in de sector begint. Ze werkt 36 uur per week. Op haar 27</a:t>
            </a:r>
            <a:r>
              <a:rPr lang="nl-NL" sz="1200" i="1" baseline="30000" dirty="0">
                <a:solidFill>
                  <a:schemeClr val="bg2"/>
                </a:solidFill>
                <a:latin typeface="Open Sans"/>
              </a:rPr>
              <a:t>e</a:t>
            </a:r>
            <a:r>
              <a:rPr lang="nl-NL" sz="1200" i="1" dirty="0">
                <a:solidFill>
                  <a:schemeClr val="bg2"/>
                </a:solidFill>
                <a:latin typeface="Open Sans"/>
              </a:rPr>
              <a:t> start ze aan een nieuwe baan in de sector, voor 28 uur per week. Tot haar pensioen blijft ze voor dit aantal uren aan het werk.</a:t>
            </a:r>
            <a:endParaRPr lang="nl-NL" sz="1200" i="1" dirty="0">
              <a:solidFill>
                <a:schemeClr val="bg2"/>
              </a:solidFill>
              <a:highlight>
                <a:srgbClr val="FFFF00"/>
              </a:highlight>
              <a:latin typeface="Open Sans"/>
            </a:endParaRPr>
          </a:p>
        </p:txBody>
      </p:sp>
      <p:sp>
        <p:nvSpPr>
          <p:cNvPr id="16" name="Rechthoek 15">
            <a:extLst>
              <a:ext uri="{FF2B5EF4-FFF2-40B4-BE49-F238E27FC236}">
                <a16:creationId xmlns:a16="http://schemas.microsoft.com/office/drawing/2014/main" id="{0FC38A62-FDB1-1713-840E-4DDA137465E1}"/>
              </a:ext>
            </a:extLst>
          </p:cNvPr>
          <p:cNvSpPr/>
          <p:nvPr/>
        </p:nvSpPr>
        <p:spPr>
          <a:xfrm>
            <a:off x="4542244" y="1584461"/>
            <a:ext cx="1553756" cy="153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94%</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Carla valt in deze categorie:</a:t>
            </a:r>
          </a:p>
        </p:txBody>
      </p:sp>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pic>
        <p:nvPicPr>
          <p:cNvPr id="17" name="Afbeelding 16">
            <a:extLst>
              <a:ext uri="{FF2B5EF4-FFF2-40B4-BE49-F238E27FC236}">
                <a16:creationId xmlns:a16="http://schemas.microsoft.com/office/drawing/2014/main" id="{FB856984-454F-382B-66E0-6BE704B0A1A5}"/>
              </a:ext>
            </a:extLst>
          </p:cNvPr>
          <p:cNvPicPr>
            <a:picLocks noChangeAspect="1"/>
          </p:cNvPicPr>
          <p:nvPr/>
        </p:nvPicPr>
        <p:blipFill>
          <a:blip r:embed="rId2"/>
          <a:srcRect/>
          <a:stretch/>
        </p:blipFill>
        <p:spPr>
          <a:xfrm>
            <a:off x="4551600" y="1557286"/>
            <a:ext cx="1544400" cy="1544400"/>
          </a:xfrm>
          <a:prstGeom prst="rect">
            <a:avLst/>
          </a:prstGeom>
        </p:spPr>
      </p:pic>
      <p:grpSp>
        <p:nvGrpSpPr>
          <p:cNvPr id="14" name="Groep 13">
            <a:extLst>
              <a:ext uri="{FF2B5EF4-FFF2-40B4-BE49-F238E27FC236}">
                <a16:creationId xmlns:a16="http://schemas.microsoft.com/office/drawing/2014/main" id="{659A921A-36D0-0E63-E9B7-CE94FC07ABF1}"/>
              </a:ext>
            </a:extLst>
          </p:cNvPr>
          <p:cNvGrpSpPr/>
          <p:nvPr/>
        </p:nvGrpSpPr>
        <p:grpSpPr>
          <a:xfrm>
            <a:off x="1603710" y="3921437"/>
            <a:ext cx="10084890" cy="452846"/>
            <a:chOff x="1603710" y="4440500"/>
            <a:chExt cx="10084890" cy="452846"/>
          </a:xfrm>
        </p:grpSpPr>
        <p:cxnSp>
          <p:nvCxnSpPr>
            <p:cNvPr id="18" name="Rechte verbindingslijn 17">
              <a:extLst>
                <a:ext uri="{FF2B5EF4-FFF2-40B4-BE49-F238E27FC236}">
                  <a16:creationId xmlns:a16="http://schemas.microsoft.com/office/drawing/2014/main" id="{38CA7F29-6163-243D-F850-6E49C8D73363}"/>
                </a:ext>
              </a:extLst>
            </p:cNvPr>
            <p:cNvCxnSpPr>
              <a:cxnSpLocks/>
              <a:stCxn id="20" idx="6"/>
              <a:endCxn id="30"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A58F646F-2958-67CE-A37A-E09E8B79FB11}"/>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5" name="Rechthoek: afgeronde hoeken 24">
              <a:extLst>
                <a:ext uri="{FF2B5EF4-FFF2-40B4-BE49-F238E27FC236}">
                  <a16:creationId xmlns:a16="http://schemas.microsoft.com/office/drawing/2014/main" id="{1431E92B-D993-728F-9002-19018707E252}"/>
                </a:ext>
              </a:extLst>
            </p:cNvPr>
            <p:cNvSpPr/>
            <p:nvPr/>
          </p:nvSpPr>
          <p:spPr>
            <a:xfrm>
              <a:off x="2957513" y="4606824"/>
              <a:ext cx="809625"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hthoek: afgeronde hoeken 27">
              <a:extLst>
                <a:ext uri="{FF2B5EF4-FFF2-40B4-BE49-F238E27FC236}">
                  <a16:creationId xmlns:a16="http://schemas.microsoft.com/office/drawing/2014/main" id="{B7C5D56A-5834-A2C2-3838-D2DE90C13FBA}"/>
                </a:ext>
              </a:extLst>
            </p:cNvPr>
            <p:cNvSpPr/>
            <p:nvPr/>
          </p:nvSpPr>
          <p:spPr>
            <a:xfrm>
              <a:off x="3767138" y="4606879"/>
              <a:ext cx="7465176"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Ovaal 29">
              <a:extLst>
                <a:ext uri="{FF2B5EF4-FFF2-40B4-BE49-F238E27FC236}">
                  <a16:creationId xmlns:a16="http://schemas.microsoft.com/office/drawing/2014/main" id="{383BF651-A4D8-64E6-49A0-5D6200D63D47}"/>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31" name="Tabel 18">
            <a:extLst>
              <a:ext uri="{FF2B5EF4-FFF2-40B4-BE49-F238E27FC236}">
                <a16:creationId xmlns:a16="http://schemas.microsoft.com/office/drawing/2014/main" id="{09AB7255-4AE5-5F4D-710D-5D38F7F71365}"/>
              </a:ext>
            </a:extLst>
          </p:cNvPr>
          <p:cNvGraphicFramePr>
            <a:graphicFrameLocks noGrp="1"/>
          </p:cNvGraphicFramePr>
          <p:nvPr>
            <p:extLst>
              <p:ext uri="{D42A27DB-BD31-4B8C-83A1-F6EECF244321}">
                <p14:modId xmlns:p14="http://schemas.microsoft.com/office/powerpoint/2010/main" val="4020244206"/>
              </p:ext>
            </p:extLst>
          </p:nvPr>
        </p:nvGraphicFramePr>
        <p:xfrm>
          <a:off x="501600" y="4314683"/>
          <a:ext cx="6249720" cy="1036320"/>
        </p:xfrm>
        <a:graphic>
          <a:graphicData uri="http://schemas.openxmlformats.org/drawingml/2006/table">
            <a:tbl>
              <a:tblPr firstRow="1" bandRow="1">
                <a:tableStyleId>{5C22544A-7EE6-4342-B048-85BDC9FD1C3A}</a:tableStyleId>
              </a:tblPr>
              <a:tblGrid>
                <a:gridCol w="1955850">
                  <a:extLst>
                    <a:ext uri="{9D8B030D-6E8A-4147-A177-3AD203B41FA5}">
                      <a16:colId xmlns:a16="http://schemas.microsoft.com/office/drawing/2014/main" val="2488913622"/>
                    </a:ext>
                  </a:extLst>
                </a:gridCol>
                <a:gridCol w="1362075">
                  <a:extLst>
                    <a:ext uri="{9D8B030D-6E8A-4147-A177-3AD203B41FA5}">
                      <a16:colId xmlns:a16="http://schemas.microsoft.com/office/drawing/2014/main" val="1712867196"/>
                    </a:ext>
                  </a:extLst>
                </a:gridCol>
                <a:gridCol w="2931795">
                  <a:extLst>
                    <a:ext uri="{9D8B030D-6E8A-4147-A177-3AD203B41FA5}">
                      <a16:colId xmlns:a16="http://schemas.microsoft.com/office/drawing/2014/main" val="412254703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€ 3.100 – € 3.400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€ 5.400 – € 5.900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Tree>
    <p:extLst>
      <p:ext uri="{BB962C8B-B14F-4D97-AF65-F5344CB8AC3E}">
        <p14:creationId xmlns:p14="http://schemas.microsoft.com/office/powerpoint/2010/main" val="1748844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42</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a:solidFill>
                  <a:schemeClr val="bg2"/>
                </a:solidFill>
                <a:latin typeface="Open Sans"/>
              </a:rPr>
              <a:t>Jacqueline begint in de sector als ze 23 is. Na vier jaar voor 36 uur per week te hebben gewerkt, zet ze een stap in haar loopbaan en gaat ze ook wat minder werken. Tot haar pensioen werkt ze 28 uur per week.</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91%</a:t>
            </a:r>
          </a:p>
        </p:txBody>
      </p:sp>
      <p:sp>
        <p:nvSpPr>
          <p:cNvPr id="11" name="Rechthoek 10">
            <a:extLst>
              <a:ext uri="{FF2B5EF4-FFF2-40B4-BE49-F238E27FC236}">
                <a16:creationId xmlns:a16="http://schemas.microsoft.com/office/drawing/2014/main" id="{F4F37708-CC70-F748-0CE5-05BBD126D482}"/>
              </a:ext>
            </a:extLst>
          </p:cNvPr>
          <p:cNvSpPr/>
          <p:nvPr/>
        </p:nvSpPr>
        <p:spPr>
          <a:xfrm>
            <a:off x="4560956" y="1584461"/>
            <a:ext cx="1544400" cy="15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Jacqueline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58989"/>
            <a:ext cx="1544400" cy="1544400"/>
          </a:xfrm>
          <a:prstGeom prst="rect">
            <a:avLst/>
          </a:prstGeom>
        </p:spPr>
      </p:pic>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grpSp>
        <p:nvGrpSpPr>
          <p:cNvPr id="18" name="Groep 17">
            <a:extLst>
              <a:ext uri="{FF2B5EF4-FFF2-40B4-BE49-F238E27FC236}">
                <a16:creationId xmlns:a16="http://schemas.microsoft.com/office/drawing/2014/main" id="{42A346E8-054D-4AA6-DE7E-0827F2F4139B}"/>
              </a:ext>
            </a:extLst>
          </p:cNvPr>
          <p:cNvGrpSpPr/>
          <p:nvPr/>
        </p:nvGrpSpPr>
        <p:grpSpPr>
          <a:xfrm>
            <a:off x="1603710" y="3921437"/>
            <a:ext cx="10084890" cy="452846"/>
            <a:chOff x="1603710" y="4440500"/>
            <a:chExt cx="10084890" cy="452846"/>
          </a:xfrm>
        </p:grpSpPr>
        <p:cxnSp>
          <p:nvCxnSpPr>
            <p:cNvPr id="20" name="Rechte verbindingslijn 19">
              <a:extLst>
                <a:ext uri="{FF2B5EF4-FFF2-40B4-BE49-F238E27FC236}">
                  <a16:creationId xmlns:a16="http://schemas.microsoft.com/office/drawing/2014/main" id="{F8C940F6-1940-BDC8-F8A4-D4A95EF02716}"/>
                </a:ext>
              </a:extLst>
            </p:cNvPr>
            <p:cNvCxnSpPr>
              <a:cxnSpLocks/>
              <a:stCxn id="25" idx="6"/>
              <a:endCxn id="30"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al 24">
              <a:extLst>
                <a:ext uri="{FF2B5EF4-FFF2-40B4-BE49-F238E27FC236}">
                  <a16:creationId xmlns:a16="http://schemas.microsoft.com/office/drawing/2014/main" id="{B6390E67-E9E4-567F-BF03-D8B32CDA62DF}"/>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8" name="Rechthoek: afgeronde hoeken 27">
              <a:extLst>
                <a:ext uri="{FF2B5EF4-FFF2-40B4-BE49-F238E27FC236}">
                  <a16:creationId xmlns:a16="http://schemas.microsoft.com/office/drawing/2014/main" id="{BB20E31C-ED85-B80B-3695-AE230DD15A5C}"/>
                </a:ext>
              </a:extLst>
            </p:cNvPr>
            <p:cNvSpPr/>
            <p:nvPr/>
          </p:nvSpPr>
          <p:spPr>
            <a:xfrm>
              <a:off x="2957513" y="4606824"/>
              <a:ext cx="809625"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Rechthoek: afgeronde hoeken 28">
              <a:extLst>
                <a:ext uri="{FF2B5EF4-FFF2-40B4-BE49-F238E27FC236}">
                  <a16:creationId xmlns:a16="http://schemas.microsoft.com/office/drawing/2014/main" id="{8A7BD15F-6BA3-CEF0-1585-089A89E6EB16}"/>
                </a:ext>
              </a:extLst>
            </p:cNvPr>
            <p:cNvSpPr/>
            <p:nvPr/>
          </p:nvSpPr>
          <p:spPr>
            <a:xfrm>
              <a:off x="3767138" y="4606879"/>
              <a:ext cx="7465176"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Ovaal 29">
              <a:extLst>
                <a:ext uri="{FF2B5EF4-FFF2-40B4-BE49-F238E27FC236}">
                  <a16:creationId xmlns:a16="http://schemas.microsoft.com/office/drawing/2014/main" id="{00A91A67-A332-9304-132B-EC680FBF5BD6}"/>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31" name="Tabel 18">
            <a:extLst>
              <a:ext uri="{FF2B5EF4-FFF2-40B4-BE49-F238E27FC236}">
                <a16:creationId xmlns:a16="http://schemas.microsoft.com/office/drawing/2014/main" id="{773A23AA-7504-7824-CCDC-D729727BB4A1}"/>
              </a:ext>
            </a:extLst>
          </p:cNvPr>
          <p:cNvGraphicFramePr>
            <a:graphicFrameLocks noGrp="1"/>
          </p:cNvGraphicFramePr>
          <p:nvPr>
            <p:extLst>
              <p:ext uri="{D42A27DB-BD31-4B8C-83A1-F6EECF244321}">
                <p14:modId xmlns:p14="http://schemas.microsoft.com/office/powerpoint/2010/main" val="1558015892"/>
              </p:ext>
            </p:extLst>
          </p:nvPr>
        </p:nvGraphicFramePr>
        <p:xfrm>
          <a:off x="501600" y="4314683"/>
          <a:ext cx="6249720" cy="1036320"/>
        </p:xfrm>
        <a:graphic>
          <a:graphicData uri="http://schemas.openxmlformats.org/drawingml/2006/table">
            <a:tbl>
              <a:tblPr firstRow="1" bandRow="1">
                <a:tableStyleId>{5C22544A-7EE6-4342-B048-85BDC9FD1C3A}</a:tableStyleId>
              </a:tblPr>
              <a:tblGrid>
                <a:gridCol w="1955850">
                  <a:extLst>
                    <a:ext uri="{9D8B030D-6E8A-4147-A177-3AD203B41FA5}">
                      <a16:colId xmlns:a16="http://schemas.microsoft.com/office/drawing/2014/main" val="2488913622"/>
                    </a:ext>
                  </a:extLst>
                </a:gridCol>
                <a:gridCol w="1362075">
                  <a:extLst>
                    <a:ext uri="{9D8B030D-6E8A-4147-A177-3AD203B41FA5}">
                      <a16:colId xmlns:a16="http://schemas.microsoft.com/office/drawing/2014/main" val="1712867196"/>
                    </a:ext>
                  </a:extLst>
                </a:gridCol>
                <a:gridCol w="2931795">
                  <a:extLst>
                    <a:ext uri="{9D8B030D-6E8A-4147-A177-3AD203B41FA5}">
                      <a16:colId xmlns:a16="http://schemas.microsoft.com/office/drawing/2014/main" val="412254703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€ 3.100 – € 3.400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€ 6.400 – € 7.000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Tree>
    <p:extLst>
      <p:ext uri="{BB962C8B-B14F-4D97-AF65-F5344CB8AC3E}">
        <p14:creationId xmlns:p14="http://schemas.microsoft.com/office/powerpoint/2010/main" val="356905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43</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err="1">
                <a:solidFill>
                  <a:schemeClr val="bg2"/>
                </a:solidFill>
                <a:latin typeface="Open Sans"/>
              </a:rPr>
              <a:t>Jacinta</a:t>
            </a:r>
            <a:r>
              <a:rPr lang="nl-NL" sz="1200" i="1" dirty="0">
                <a:solidFill>
                  <a:schemeClr val="bg2"/>
                </a:solidFill>
                <a:latin typeface="Open Sans"/>
              </a:rPr>
              <a:t> start op haar 25</a:t>
            </a:r>
            <a:r>
              <a:rPr lang="nl-NL" sz="1200" i="1" baseline="30000" dirty="0">
                <a:solidFill>
                  <a:schemeClr val="bg2"/>
                </a:solidFill>
                <a:latin typeface="Open Sans"/>
              </a:rPr>
              <a:t>e</a:t>
            </a:r>
            <a:r>
              <a:rPr lang="nl-NL" sz="1200" i="1" dirty="0">
                <a:solidFill>
                  <a:schemeClr val="bg2"/>
                </a:solidFill>
                <a:latin typeface="Open Sans"/>
              </a:rPr>
              <a:t> in de sector. Ze wisselt weliswaar een aantal keer van werkgever, maar blijft aan haar pensioen continu voor 36 uur per week in de sector werken in dezelfde functie. </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94%</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err="1">
                <a:solidFill>
                  <a:schemeClr val="accent5"/>
                </a:solidFill>
                <a:latin typeface="Open Sans"/>
              </a:rPr>
              <a:t>Jacinta</a:t>
            </a:r>
            <a:r>
              <a:rPr lang="nl-NL" sz="1200" dirty="0">
                <a:solidFill>
                  <a:schemeClr val="accent5"/>
                </a:solidFill>
                <a:latin typeface="Open Sans"/>
              </a:rPr>
              <a:t>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5728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3324224" y="4606824"/>
              <a:ext cx="7908090"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4290857980"/>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813101">
                  <a:extLst>
                    <a:ext uri="{9D8B030D-6E8A-4147-A177-3AD203B41FA5}">
                      <a16:colId xmlns:a16="http://schemas.microsoft.com/office/drawing/2014/main" val="2488913622"/>
                    </a:ext>
                  </a:extLst>
                </a:gridCol>
                <a:gridCol w="7917614">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€ 1.900 – € 2.100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€ 2.800 – € 3.100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4244988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44</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63642"/>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Wilma heeft een aantal andere baantjes in andere sectoren gehad voordat ze op haar 25</a:t>
            </a:r>
            <a:r>
              <a:rPr lang="nl-NL" sz="1200" i="1" baseline="30000" dirty="0">
                <a:solidFill>
                  <a:schemeClr val="bg2"/>
                </a:solidFill>
                <a:latin typeface="Open Sans"/>
              </a:rPr>
              <a:t>e</a:t>
            </a:r>
            <a:r>
              <a:rPr lang="nl-NL" sz="1200" i="1" dirty="0">
                <a:solidFill>
                  <a:schemeClr val="bg2"/>
                </a:solidFill>
                <a:latin typeface="Open Sans"/>
              </a:rPr>
              <a:t> in de sector begint. Ze wisselt daarna weliswaar een aantal keer van werkgever, maar blijft aan haar pensioen continu voor 28 uur per week in de sector werken. </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89%</a:t>
            </a:r>
          </a:p>
        </p:txBody>
      </p:sp>
      <p:sp>
        <p:nvSpPr>
          <p:cNvPr id="11" name="Rechthoek 10">
            <a:extLst>
              <a:ext uri="{FF2B5EF4-FFF2-40B4-BE49-F238E27FC236}">
                <a16:creationId xmlns:a16="http://schemas.microsoft.com/office/drawing/2014/main" id="{ED292BD7-1A90-0F83-C03C-BDD9B8D56F2C}"/>
              </a:ext>
            </a:extLst>
          </p:cNvPr>
          <p:cNvSpPr/>
          <p:nvPr/>
        </p:nvSpPr>
        <p:spPr>
          <a:xfrm>
            <a:off x="4560956" y="1584461"/>
            <a:ext cx="1544400" cy="15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Wilma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3324224" y="4606824"/>
              <a:ext cx="7908090"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3766680529"/>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813101">
                  <a:extLst>
                    <a:ext uri="{9D8B030D-6E8A-4147-A177-3AD203B41FA5}">
                      <a16:colId xmlns:a16="http://schemas.microsoft.com/office/drawing/2014/main" val="2488913622"/>
                    </a:ext>
                  </a:extLst>
                </a:gridCol>
                <a:gridCol w="7917614">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€ 2.200 – € 2.400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€ 2.900 – € 3.200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1831753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45</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849647"/>
            <a:ext cx="3942564" cy="963084"/>
          </a:xfrm>
          <a:prstGeom prst="rect">
            <a:avLst/>
          </a:prstGeom>
          <a:noFill/>
        </p:spPr>
        <p:txBody>
          <a:bodyPr wrap="square">
            <a:spAutoFit/>
          </a:bodyPr>
          <a:lstStyle/>
          <a:p>
            <a:pPr defTabSz="586305">
              <a:lnSpc>
                <a:spcPct val="120000"/>
              </a:lnSpc>
            </a:pPr>
            <a:r>
              <a:rPr lang="nl-NL" sz="1200" i="1" dirty="0">
                <a:solidFill>
                  <a:schemeClr val="bg2"/>
                </a:solidFill>
                <a:latin typeface="Open Sans"/>
              </a:rPr>
              <a:t>Jeroen werkt in een staffunctie in de sector vanaf zijn 26</a:t>
            </a:r>
            <a:r>
              <a:rPr lang="nl-NL" sz="1200" i="1" baseline="30000" dirty="0">
                <a:solidFill>
                  <a:schemeClr val="bg2"/>
                </a:solidFill>
                <a:latin typeface="Open Sans"/>
              </a:rPr>
              <a:t>e</a:t>
            </a:r>
            <a:r>
              <a:rPr lang="nl-NL" sz="1200" i="1" dirty="0">
                <a:solidFill>
                  <a:schemeClr val="bg2"/>
                </a:solidFill>
                <a:latin typeface="Open Sans"/>
              </a:rPr>
              <a:t>. Tot zijn pensioen vervult hij verschillende staffuncties bij een aantal werkgevers, steeds weer voor 36 uur per week.</a:t>
            </a: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86%</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Jeroen valt in deze categorie:</a:t>
            </a:r>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grpSp>
        <p:nvGrpSpPr>
          <p:cNvPr id="12" name="Groep 11">
            <a:extLst>
              <a:ext uri="{FF2B5EF4-FFF2-40B4-BE49-F238E27FC236}">
                <a16:creationId xmlns:a16="http://schemas.microsoft.com/office/drawing/2014/main" id="{50EC8313-C597-16E7-A2F0-8F71FCC1E637}"/>
              </a:ext>
            </a:extLst>
          </p:cNvPr>
          <p:cNvGrpSpPr/>
          <p:nvPr/>
        </p:nvGrpSpPr>
        <p:grpSpPr>
          <a:xfrm>
            <a:off x="1603711" y="3921437"/>
            <a:ext cx="10084890" cy="452846"/>
            <a:chOff x="1603710" y="4440500"/>
            <a:chExt cx="10084890" cy="452846"/>
          </a:xfrm>
        </p:grpSpPr>
        <p:cxnSp>
          <p:nvCxnSpPr>
            <p:cNvPr id="13" name="Rechte verbindingslijn 12">
              <a:extLst>
                <a:ext uri="{FF2B5EF4-FFF2-40B4-BE49-F238E27FC236}">
                  <a16:creationId xmlns:a16="http://schemas.microsoft.com/office/drawing/2014/main" id="{82164D60-DBE3-221F-FA46-7BC397FF8E22}"/>
                </a:ext>
              </a:extLst>
            </p:cNvPr>
            <p:cNvCxnSpPr>
              <a:cxnSpLocks/>
              <a:stCxn id="19" idx="6"/>
              <a:endCxn id="24"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E931CB4B-0577-0531-053B-03E1768B96F4}"/>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21" name="Rechthoek: afgeronde hoeken 20">
              <a:extLst>
                <a:ext uri="{FF2B5EF4-FFF2-40B4-BE49-F238E27FC236}">
                  <a16:creationId xmlns:a16="http://schemas.microsoft.com/office/drawing/2014/main" id="{9F51DBF8-1145-A898-5CD7-C8FDC3E22D0C}"/>
                </a:ext>
              </a:extLst>
            </p:cNvPr>
            <p:cNvSpPr/>
            <p:nvPr/>
          </p:nvSpPr>
          <p:spPr>
            <a:xfrm>
              <a:off x="3443286" y="4606824"/>
              <a:ext cx="7789027" cy="1200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Ovaal 23">
              <a:extLst>
                <a:ext uri="{FF2B5EF4-FFF2-40B4-BE49-F238E27FC236}">
                  <a16:creationId xmlns:a16="http://schemas.microsoft.com/office/drawing/2014/main" id="{539AE40B-63AF-C408-06DE-C719F3B2C51F}"/>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6" name="Tabel 18">
            <a:extLst>
              <a:ext uri="{FF2B5EF4-FFF2-40B4-BE49-F238E27FC236}">
                <a16:creationId xmlns:a16="http://schemas.microsoft.com/office/drawing/2014/main" id="{3BE317D7-4F91-0515-62CA-B27CAA4B5CD1}"/>
              </a:ext>
            </a:extLst>
          </p:cNvPr>
          <p:cNvGraphicFramePr>
            <a:graphicFrameLocks noGrp="1"/>
          </p:cNvGraphicFramePr>
          <p:nvPr>
            <p:extLst>
              <p:ext uri="{D42A27DB-BD31-4B8C-83A1-F6EECF244321}">
                <p14:modId xmlns:p14="http://schemas.microsoft.com/office/powerpoint/2010/main" val="2001149527"/>
              </p:ext>
            </p:extLst>
          </p:nvPr>
        </p:nvGraphicFramePr>
        <p:xfrm>
          <a:off x="501600" y="4314683"/>
          <a:ext cx="10730715" cy="1036320"/>
        </p:xfrm>
        <a:graphic>
          <a:graphicData uri="http://schemas.openxmlformats.org/drawingml/2006/table">
            <a:tbl>
              <a:tblPr firstRow="1" bandRow="1">
                <a:tableStyleId>{5C22544A-7EE6-4342-B048-85BDC9FD1C3A}</a:tableStyleId>
              </a:tblPr>
              <a:tblGrid>
                <a:gridCol w="2927400">
                  <a:extLst>
                    <a:ext uri="{9D8B030D-6E8A-4147-A177-3AD203B41FA5}">
                      <a16:colId xmlns:a16="http://schemas.microsoft.com/office/drawing/2014/main" val="2488913622"/>
                    </a:ext>
                  </a:extLst>
                </a:gridCol>
                <a:gridCol w="7803315">
                  <a:extLst>
                    <a:ext uri="{9D8B030D-6E8A-4147-A177-3AD203B41FA5}">
                      <a16:colId xmlns:a16="http://schemas.microsoft.com/office/drawing/2014/main" val="171286719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€ 2.750 – € 3.000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€ 3.900 – € 4.300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spTree>
    <p:extLst>
      <p:ext uri="{BB962C8B-B14F-4D97-AF65-F5344CB8AC3E}">
        <p14:creationId xmlns:p14="http://schemas.microsoft.com/office/powerpoint/2010/main" val="1133468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7A341-867D-ED44-263C-E73F9D949157}"/>
              </a:ext>
            </a:extLst>
          </p:cNvPr>
          <p:cNvSpPr>
            <a:spLocks noGrp="1"/>
          </p:cNvSpPr>
          <p:nvPr>
            <p:ph type="title"/>
          </p:nvPr>
        </p:nvSpPr>
        <p:spPr/>
        <p:txBody>
          <a:bodyPr/>
          <a:lstStyle/>
          <a:p>
            <a:r>
              <a:rPr lang="nl-NL" dirty="0"/>
              <a:t>Hoe pakt dit uit voor enkele maatmensen?</a:t>
            </a:r>
          </a:p>
        </p:txBody>
      </p:sp>
      <p:sp>
        <p:nvSpPr>
          <p:cNvPr id="4" name="Tijdelijke aanduiding voor dianummer 3">
            <a:extLst>
              <a:ext uri="{FF2B5EF4-FFF2-40B4-BE49-F238E27FC236}">
                <a16:creationId xmlns:a16="http://schemas.microsoft.com/office/drawing/2014/main" id="{4917A859-26D9-624C-92CE-E7EA70E6958C}"/>
              </a:ext>
            </a:extLst>
          </p:cNvPr>
          <p:cNvSpPr>
            <a:spLocks noGrp="1"/>
          </p:cNvSpPr>
          <p:nvPr>
            <p:ph type="sldNum" sz="quarter" idx="11"/>
          </p:nvPr>
        </p:nvSpPr>
        <p:spPr/>
        <p:txBody>
          <a:bodyPr/>
          <a:lstStyle/>
          <a:p>
            <a:fld id="{AAE150CC-0EC0-4677-818F-64AFD6E91A3B}" type="slidenum">
              <a:rPr lang="nl-NL" smtClean="0"/>
              <a:pPr/>
              <a:t>46</a:t>
            </a:fld>
            <a:endParaRPr lang="nl-NL" dirty="0"/>
          </a:p>
        </p:txBody>
      </p:sp>
      <p:sp>
        <p:nvSpPr>
          <p:cNvPr id="22" name="Tekstvak 21">
            <a:extLst>
              <a:ext uri="{FF2B5EF4-FFF2-40B4-BE49-F238E27FC236}">
                <a16:creationId xmlns:a16="http://schemas.microsoft.com/office/drawing/2014/main" id="{DBBD8DB6-5FE8-4F06-6487-DD0F64E4EE17}"/>
              </a:ext>
            </a:extLst>
          </p:cNvPr>
          <p:cNvSpPr txBox="1"/>
          <p:nvPr/>
        </p:nvSpPr>
        <p:spPr>
          <a:xfrm>
            <a:off x="502853" y="1590411"/>
            <a:ext cx="4859726" cy="1516423"/>
          </a:xfrm>
          <a:prstGeom prst="round2SameRect">
            <a:avLst>
              <a:gd name="adj1" fmla="val 8429"/>
              <a:gd name="adj2" fmla="val 0"/>
            </a:avLst>
          </a:prstGeom>
          <a:solidFill>
            <a:srgbClr val="CBCDE7">
              <a:alpha val="50249"/>
            </a:srgbClr>
          </a:solidFill>
          <a:ln>
            <a:noFill/>
          </a:ln>
        </p:spPr>
        <p:style>
          <a:lnRef idx="2">
            <a:schemeClr val="accent1"/>
          </a:lnRef>
          <a:fillRef idx="1">
            <a:schemeClr val="lt1"/>
          </a:fillRef>
          <a:effectRef idx="0">
            <a:schemeClr val="accent1"/>
          </a:effectRef>
          <a:fontRef idx="minor">
            <a:schemeClr val="dk1"/>
          </a:fontRef>
        </p:style>
        <p:txBody>
          <a:bodyPr wrap="square" lIns="143999" tIns="107999" rIns="143999" bIns="107999" anchor="ctr" anchorCtr="0">
            <a:noAutofit/>
          </a:bodyPr>
          <a:lstStyle/>
          <a:p>
            <a:pPr defTabSz="586305">
              <a:lnSpc>
                <a:spcPct val="120000"/>
              </a:lnSpc>
            </a:pPr>
            <a:endParaRPr lang="nl-NL" sz="1000">
              <a:solidFill>
                <a:srgbClr val="0A0A0A"/>
              </a:solidFill>
              <a:latin typeface="Open Sans"/>
            </a:endParaRPr>
          </a:p>
        </p:txBody>
      </p:sp>
      <p:sp>
        <p:nvSpPr>
          <p:cNvPr id="23" name="Tekstvak 22">
            <a:extLst>
              <a:ext uri="{FF2B5EF4-FFF2-40B4-BE49-F238E27FC236}">
                <a16:creationId xmlns:a16="http://schemas.microsoft.com/office/drawing/2014/main" id="{62006E1B-7E51-0BCE-05FA-278B4CD7A952}"/>
              </a:ext>
            </a:extLst>
          </p:cNvPr>
          <p:cNvSpPr txBox="1"/>
          <p:nvPr/>
        </p:nvSpPr>
        <p:spPr>
          <a:xfrm>
            <a:off x="599680" y="1783823"/>
            <a:ext cx="3942564" cy="1184683"/>
          </a:xfrm>
          <a:prstGeom prst="rect">
            <a:avLst/>
          </a:prstGeom>
          <a:noFill/>
        </p:spPr>
        <p:txBody>
          <a:bodyPr wrap="square">
            <a:spAutoFit/>
          </a:bodyPr>
          <a:lstStyle/>
          <a:p>
            <a:pPr defTabSz="586305">
              <a:lnSpc>
                <a:spcPct val="120000"/>
              </a:lnSpc>
            </a:pPr>
            <a:r>
              <a:rPr lang="nl-NL" sz="1200" i="1" dirty="0">
                <a:solidFill>
                  <a:schemeClr val="bg2"/>
                </a:solidFill>
                <a:latin typeface="Open Sans"/>
              </a:rPr>
              <a:t>Sanne begint op haar 26</a:t>
            </a:r>
            <a:r>
              <a:rPr lang="nl-NL" sz="1200" i="1" baseline="30000" dirty="0">
                <a:solidFill>
                  <a:schemeClr val="bg2"/>
                </a:solidFill>
                <a:latin typeface="Open Sans"/>
              </a:rPr>
              <a:t>e</a:t>
            </a:r>
            <a:r>
              <a:rPr lang="nl-NL" sz="1200" i="1" dirty="0">
                <a:solidFill>
                  <a:schemeClr val="bg2"/>
                </a:solidFill>
                <a:latin typeface="Open Sans"/>
              </a:rPr>
              <a:t> met haar eerste functie in de sector. Ze werkt 36 uur per week. Ze maakt tijdens haar loopbaan een paar stappen en gaat vanaf haar 35</a:t>
            </a:r>
            <a:r>
              <a:rPr lang="nl-NL" sz="1200" i="1" baseline="30000" dirty="0">
                <a:solidFill>
                  <a:schemeClr val="bg2"/>
                </a:solidFill>
                <a:latin typeface="Open Sans"/>
              </a:rPr>
              <a:t>e</a:t>
            </a:r>
            <a:r>
              <a:rPr lang="nl-NL" sz="1200" i="1" dirty="0">
                <a:solidFill>
                  <a:schemeClr val="bg2"/>
                </a:solidFill>
                <a:latin typeface="Open Sans"/>
              </a:rPr>
              <a:t> een aantal uur minder werken. Tot haar pensioen werkt ze 28 uur per week.</a:t>
            </a:r>
            <a:endParaRPr lang="nl-NL" sz="1200" i="1" dirty="0">
              <a:solidFill>
                <a:schemeClr val="bg2"/>
              </a:solidFill>
              <a:highlight>
                <a:srgbClr val="FFFF00"/>
              </a:highlight>
              <a:latin typeface="Open Sans"/>
            </a:endParaRPr>
          </a:p>
        </p:txBody>
      </p:sp>
      <p:sp>
        <p:nvSpPr>
          <p:cNvPr id="5" name="Rectangle: Rounded Corners 4">
            <a:extLst>
              <a:ext uri="{FF2B5EF4-FFF2-40B4-BE49-F238E27FC236}">
                <a16:creationId xmlns:a16="http://schemas.microsoft.com/office/drawing/2014/main" id="{8EF774C2-1656-0018-7EE4-C00DA4BF6414}"/>
              </a:ext>
            </a:extLst>
          </p:cNvPr>
          <p:cNvSpPr/>
          <p:nvPr/>
        </p:nvSpPr>
        <p:spPr>
          <a:xfrm>
            <a:off x="7213600" y="1614773"/>
            <a:ext cx="1993900" cy="328104"/>
          </a:xfrm>
          <a:prstGeom prst="rect">
            <a:avLst/>
          </a:prstGeom>
          <a:solidFill>
            <a:srgbClr val="414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89999" bIns="107999" rtlCol="0" anchor="ctr" anchorCtr="0">
            <a:noAutofit/>
          </a:bodyPr>
          <a:lstStyle/>
          <a:p>
            <a:pPr algn="ctr"/>
            <a:r>
              <a:rPr lang="nl-NL" sz="1150" b="1" dirty="0"/>
              <a:t>Middelloonpercentage</a:t>
            </a:r>
            <a:endParaRPr lang="nl-NL" sz="1600" b="1" dirty="0"/>
          </a:p>
        </p:txBody>
      </p:sp>
      <p:sp>
        <p:nvSpPr>
          <p:cNvPr id="6" name="Rechthoek met aan één zijde afgeronde hoeken 62">
            <a:extLst>
              <a:ext uri="{FF2B5EF4-FFF2-40B4-BE49-F238E27FC236}">
                <a16:creationId xmlns:a16="http://schemas.microsoft.com/office/drawing/2014/main" id="{84701438-5B34-720E-9AF7-D5F7AA3A1000}"/>
              </a:ext>
            </a:extLst>
          </p:cNvPr>
          <p:cNvSpPr/>
          <p:nvPr/>
        </p:nvSpPr>
        <p:spPr>
          <a:xfrm>
            <a:off x="7213600" y="1942877"/>
            <a:ext cx="1993900" cy="1158809"/>
          </a:xfrm>
          <a:prstGeom prst="round2SameRect">
            <a:avLst>
              <a:gd name="adj1" fmla="val 0"/>
              <a:gd name="adj2" fmla="val 5653"/>
            </a:avLst>
          </a:prstGeom>
          <a:solidFill>
            <a:srgbClr val="CBCDE7">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58643" tIns="72000" rIns="58643" bIns="107999" rtlCol="0" anchor="ctr" anchorCtr="0"/>
          <a:lstStyle/>
          <a:p>
            <a:pPr algn="ctr" defTabSz="586305"/>
            <a:r>
              <a:rPr lang="nl-NL" sz="2800" b="1" dirty="0">
                <a:solidFill>
                  <a:schemeClr val="bg2"/>
                </a:solidFill>
                <a:latin typeface="Open Sans"/>
              </a:rPr>
              <a:t>83%</a:t>
            </a:r>
          </a:p>
        </p:txBody>
      </p:sp>
      <p:sp>
        <p:nvSpPr>
          <p:cNvPr id="7" name="Tekstvak 6">
            <a:extLst>
              <a:ext uri="{FF2B5EF4-FFF2-40B4-BE49-F238E27FC236}">
                <a16:creationId xmlns:a16="http://schemas.microsoft.com/office/drawing/2014/main" id="{15655FDB-743B-E999-6F0D-7322D4F9E9CF}"/>
              </a:ext>
            </a:extLst>
          </p:cNvPr>
          <p:cNvSpPr txBox="1"/>
          <p:nvPr/>
        </p:nvSpPr>
        <p:spPr>
          <a:xfrm>
            <a:off x="501600" y="3503807"/>
            <a:ext cx="3942564" cy="298287"/>
          </a:xfrm>
          <a:prstGeom prst="rect">
            <a:avLst/>
          </a:prstGeom>
          <a:noFill/>
        </p:spPr>
        <p:txBody>
          <a:bodyPr wrap="square">
            <a:spAutoFit/>
          </a:bodyPr>
          <a:lstStyle/>
          <a:p>
            <a:pPr defTabSz="586305">
              <a:lnSpc>
                <a:spcPct val="120000"/>
              </a:lnSpc>
            </a:pPr>
            <a:r>
              <a:rPr lang="nl-NL" sz="1200" dirty="0">
                <a:solidFill>
                  <a:schemeClr val="accent5"/>
                </a:solidFill>
                <a:latin typeface="Open Sans"/>
              </a:rPr>
              <a:t>Sanne valt in deze categorie:</a:t>
            </a:r>
          </a:p>
        </p:txBody>
      </p:sp>
      <p:sp>
        <p:nvSpPr>
          <p:cNvPr id="11" name="Rechthoek 10">
            <a:extLst>
              <a:ext uri="{FF2B5EF4-FFF2-40B4-BE49-F238E27FC236}">
                <a16:creationId xmlns:a16="http://schemas.microsoft.com/office/drawing/2014/main" id="{D1625853-E559-27F2-2515-39CBCF4DE666}"/>
              </a:ext>
            </a:extLst>
          </p:cNvPr>
          <p:cNvSpPr/>
          <p:nvPr/>
        </p:nvSpPr>
        <p:spPr>
          <a:xfrm>
            <a:off x="4560956" y="1584461"/>
            <a:ext cx="1544400" cy="15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50585BC-B229-061F-6331-228034A6CB77}"/>
              </a:ext>
            </a:extLst>
          </p:cNvPr>
          <p:cNvPicPr>
            <a:picLocks noChangeAspect="1"/>
          </p:cNvPicPr>
          <p:nvPr/>
        </p:nvPicPr>
        <p:blipFill>
          <a:blip r:embed="rId2"/>
          <a:srcRect/>
          <a:stretch/>
        </p:blipFill>
        <p:spPr>
          <a:xfrm>
            <a:off x="4551600" y="1563636"/>
            <a:ext cx="1544400" cy="1544400"/>
          </a:xfrm>
          <a:prstGeom prst="rect">
            <a:avLst/>
          </a:prstGeom>
        </p:spPr>
      </p:pic>
      <p:sp>
        <p:nvSpPr>
          <p:cNvPr id="27" name="Tekstvak 26">
            <a:extLst>
              <a:ext uri="{FF2B5EF4-FFF2-40B4-BE49-F238E27FC236}">
                <a16:creationId xmlns:a16="http://schemas.microsoft.com/office/drawing/2014/main" id="{878C189D-0B13-25CE-DE3E-1EAE70DCD289}"/>
              </a:ext>
            </a:extLst>
          </p:cNvPr>
          <p:cNvSpPr txBox="1"/>
          <p:nvPr/>
        </p:nvSpPr>
        <p:spPr>
          <a:xfrm>
            <a:off x="7790637" y="2825118"/>
            <a:ext cx="1416863" cy="263918"/>
          </a:xfrm>
          <a:prstGeom prst="rect">
            <a:avLst/>
          </a:prstGeom>
          <a:noFill/>
        </p:spPr>
        <p:txBody>
          <a:bodyPr wrap="square">
            <a:spAutoFit/>
          </a:bodyPr>
          <a:lstStyle/>
          <a:p>
            <a:pPr algn="r" defTabSz="586305">
              <a:lnSpc>
                <a:spcPct val="120000"/>
              </a:lnSpc>
            </a:pPr>
            <a:r>
              <a:rPr lang="nl-NL" sz="1000" dirty="0">
                <a:solidFill>
                  <a:schemeClr val="bg2">
                    <a:lumMod val="60000"/>
                    <a:lumOff val="40000"/>
                  </a:schemeClr>
                </a:solidFill>
                <a:latin typeface="Open Sans"/>
              </a:rPr>
              <a:t>doel: minimaal 80%</a:t>
            </a:r>
          </a:p>
        </p:txBody>
      </p:sp>
      <p:grpSp>
        <p:nvGrpSpPr>
          <p:cNvPr id="3" name="Groep 2">
            <a:extLst>
              <a:ext uri="{FF2B5EF4-FFF2-40B4-BE49-F238E27FC236}">
                <a16:creationId xmlns:a16="http://schemas.microsoft.com/office/drawing/2014/main" id="{45999FD0-F18B-406D-A1CC-4F191A94B4EF}"/>
              </a:ext>
            </a:extLst>
          </p:cNvPr>
          <p:cNvGrpSpPr/>
          <p:nvPr/>
        </p:nvGrpSpPr>
        <p:grpSpPr>
          <a:xfrm>
            <a:off x="-4" y="254792"/>
            <a:ext cx="321107" cy="1369049"/>
            <a:chOff x="3690373" y="1877462"/>
            <a:chExt cx="321107" cy="1369049"/>
          </a:xfrm>
        </p:grpSpPr>
        <p:sp>
          <p:nvSpPr>
            <p:cNvPr id="9" name="Rechthoek: afgeronde bovenhoeken 8">
              <a:extLst>
                <a:ext uri="{FF2B5EF4-FFF2-40B4-BE49-F238E27FC236}">
                  <a16:creationId xmlns:a16="http://schemas.microsoft.com/office/drawing/2014/main" id="{5CA1794A-3B4A-807B-C36C-0C8AC611FAE1}"/>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8687BE2F-7E9A-9A37-F88C-23328D02459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3d. Ambitie</a:t>
              </a:r>
            </a:p>
          </p:txBody>
        </p:sp>
      </p:grpSp>
      <p:grpSp>
        <p:nvGrpSpPr>
          <p:cNvPr id="14" name="Groep 13">
            <a:extLst>
              <a:ext uri="{FF2B5EF4-FFF2-40B4-BE49-F238E27FC236}">
                <a16:creationId xmlns:a16="http://schemas.microsoft.com/office/drawing/2014/main" id="{583A3FC7-CB63-897E-66E6-6CFFD4E551FC}"/>
              </a:ext>
            </a:extLst>
          </p:cNvPr>
          <p:cNvGrpSpPr/>
          <p:nvPr/>
        </p:nvGrpSpPr>
        <p:grpSpPr>
          <a:xfrm>
            <a:off x="1603710" y="3921437"/>
            <a:ext cx="10084890" cy="452846"/>
            <a:chOff x="1603710" y="4440500"/>
            <a:chExt cx="10084890" cy="452846"/>
          </a:xfrm>
        </p:grpSpPr>
        <p:cxnSp>
          <p:nvCxnSpPr>
            <p:cNvPr id="16" name="Rechte verbindingslijn 15">
              <a:extLst>
                <a:ext uri="{FF2B5EF4-FFF2-40B4-BE49-F238E27FC236}">
                  <a16:creationId xmlns:a16="http://schemas.microsoft.com/office/drawing/2014/main" id="{1C561382-7951-B0CD-7404-DFD674F581A8}"/>
                </a:ext>
              </a:extLst>
            </p:cNvPr>
            <p:cNvCxnSpPr>
              <a:cxnSpLocks/>
              <a:stCxn id="17" idx="6"/>
              <a:endCxn id="25" idx="2"/>
            </p:cNvCxnSpPr>
            <p:nvPr/>
          </p:nvCxnSpPr>
          <p:spPr>
            <a:xfrm>
              <a:off x="2056556" y="4666923"/>
              <a:ext cx="91791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BF10CDE5-F495-A654-DD1A-0DC5014BA91E}"/>
                </a:ext>
              </a:extLst>
            </p:cNvPr>
            <p:cNvSpPr/>
            <p:nvPr/>
          </p:nvSpPr>
          <p:spPr>
            <a:xfrm>
              <a:off x="1603710"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18</a:t>
              </a:r>
            </a:p>
          </p:txBody>
        </p:sp>
        <p:sp>
          <p:nvSpPr>
            <p:cNvPr id="18" name="Rechthoek: afgeronde hoeken 17">
              <a:extLst>
                <a:ext uri="{FF2B5EF4-FFF2-40B4-BE49-F238E27FC236}">
                  <a16:creationId xmlns:a16="http://schemas.microsoft.com/office/drawing/2014/main" id="{D51C08D0-0606-97C1-DD1D-49155B574651}"/>
                </a:ext>
              </a:extLst>
            </p:cNvPr>
            <p:cNvSpPr/>
            <p:nvPr/>
          </p:nvSpPr>
          <p:spPr>
            <a:xfrm>
              <a:off x="3517899" y="4606824"/>
              <a:ext cx="1739901" cy="120088"/>
            </a:xfrm>
            <a:prstGeom prst="round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afgeronde hoeken 19">
              <a:extLst>
                <a:ext uri="{FF2B5EF4-FFF2-40B4-BE49-F238E27FC236}">
                  <a16:creationId xmlns:a16="http://schemas.microsoft.com/office/drawing/2014/main" id="{2F2C5E32-FC27-CA80-4696-F988FB629312}"/>
                </a:ext>
              </a:extLst>
            </p:cNvPr>
            <p:cNvSpPr/>
            <p:nvPr/>
          </p:nvSpPr>
          <p:spPr>
            <a:xfrm>
              <a:off x="5257800" y="4606879"/>
              <a:ext cx="5974514" cy="12008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Ovaal 24">
              <a:extLst>
                <a:ext uri="{FF2B5EF4-FFF2-40B4-BE49-F238E27FC236}">
                  <a16:creationId xmlns:a16="http://schemas.microsoft.com/office/drawing/2014/main" id="{4E46C6D9-84C3-A44C-4C03-372CA0E2451D}"/>
                </a:ext>
              </a:extLst>
            </p:cNvPr>
            <p:cNvSpPr/>
            <p:nvPr/>
          </p:nvSpPr>
          <p:spPr>
            <a:xfrm>
              <a:off x="11235754" y="4440500"/>
              <a:ext cx="452846" cy="4528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68</a:t>
              </a:r>
            </a:p>
          </p:txBody>
        </p:sp>
      </p:grpSp>
      <p:graphicFrame>
        <p:nvGraphicFramePr>
          <p:cNvPr id="28" name="Tabel 18">
            <a:extLst>
              <a:ext uri="{FF2B5EF4-FFF2-40B4-BE49-F238E27FC236}">
                <a16:creationId xmlns:a16="http://schemas.microsoft.com/office/drawing/2014/main" id="{A7BC2D78-FD29-E0E2-3E5E-DFA7E86401CA}"/>
              </a:ext>
            </a:extLst>
          </p:cNvPr>
          <p:cNvGraphicFramePr>
            <a:graphicFrameLocks noGrp="1"/>
          </p:cNvGraphicFramePr>
          <p:nvPr>
            <p:extLst>
              <p:ext uri="{D42A27DB-BD31-4B8C-83A1-F6EECF244321}">
                <p14:modId xmlns:p14="http://schemas.microsoft.com/office/powerpoint/2010/main" val="3226172184"/>
              </p:ext>
            </p:extLst>
          </p:nvPr>
        </p:nvGraphicFramePr>
        <p:xfrm>
          <a:off x="501599" y="4314683"/>
          <a:ext cx="7109692" cy="1036320"/>
        </p:xfrm>
        <a:graphic>
          <a:graphicData uri="http://schemas.openxmlformats.org/drawingml/2006/table">
            <a:tbl>
              <a:tblPr firstRow="1" bandRow="1">
                <a:tableStyleId>{5C22544A-7EE6-4342-B048-85BDC9FD1C3A}</a:tableStyleId>
              </a:tblPr>
              <a:tblGrid>
                <a:gridCol w="3051498">
                  <a:extLst>
                    <a:ext uri="{9D8B030D-6E8A-4147-A177-3AD203B41FA5}">
                      <a16:colId xmlns:a16="http://schemas.microsoft.com/office/drawing/2014/main" val="2488913622"/>
                    </a:ext>
                  </a:extLst>
                </a:gridCol>
                <a:gridCol w="1793966">
                  <a:extLst>
                    <a:ext uri="{9D8B030D-6E8A-4147-A177-3AD203B41FA5}">
                      <a16:colId xmlns:a16="http://schemas.microsoft.com/office/drawing/2014/main" val="1712867196"/>
                    </a:ext>
                  </a:extLst>
                </a:gridCol>
                <a:gridCol w="2264228">
                  <a:extLst>
                    <a:ext uri="{9D8B030D-6E8A-4147-A177-3AD203B41FA5}">
                      <a16:colId xmlns:a16="http://schemas.microsoft.com/office/drawing/2014/main" val="4122547036"/>
                    </a:ext>
                  </a:extLst>
                </a:gridCol>
              </a:tblGrid>
              <a:tr h="252000">
                <a:tc>
                  <a:txBody>
                    <a:bodyPr/>
                    <a:lstStyle/>
                    <a:p>
                      <a:endParaRPr lang="nl-NL" sz="110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[functienaam]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72493"/>
                  </a:ext>
                </a:extLst>
              </a:tr>
              <a:tr h="252000">
                <a:tc>
                  <a:txBody>
                    <a:bodyPr/>
                    <a:lstStyle/>
                    <a:p>
                      <a:r>
                        <a:rPr lang="nl-NL" sz="1100" dirty="0">
                          <a:solidFill>
                            <a:schemeClr val="accent5"/>
                          </a:solidFill>
                        </a:rPr>
                        <a:t>Startsalaris (fulltime)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€ 3.600 – € 4.000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981067"/>
                  </a:ext>
                </a:extLst>
              </a:tr>
              <a:tr h="252000">
                <a:tc>
                  <a:txBody>
                    <a:bodyPr/>
                    <a:lstStyle/>
                    <a:p>
                      <a:r>
                        <a:rPr lang="nl-NL" sz="1100" dirty="0">
                          <a:solidFill>
                            <a:schemeClr val="accent5"/>
                          </a:solidFill>
                        </a:rPr>
                        <a:t>Eindsalaris (fulltime)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nl-NL" sz="11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€ 11.800 – € 13.100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232866"/>
                  </a:ext>
                </a:extLst>
              </a:tr>
              <a:tr h="252000">
                <a:tc>
                  <a:txBody>
                    <a:bodyPr/>
                    <a:lstStyle/>
                    <a:p>
                      <a:r>
                        <a:rPr lang="nl-NL" sz="1100" dirty="0">
                          <a:solidFill>
                            <a:schemeClr val="accent5"/>
                          </a:solidFill>
                        </a:rPr>
                        <a:t>Deeltijdfactor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80%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nl-NL" sz="1100" dirty="0">
                          <a:solidFill>
                            <a:schemeClr val="bg2"/>
                          </a:solidFill>
                        </a:rPr>
                        <a:t>60% – 80%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343147"/>
                  </a:ext>
                </a:extLst>
              </a:tr>
            </a:tbl>
          </a:graphicData>
        </a:graphic>
      </p:graphicFrame>
    </p:spTree>
    <p:extLst>
      <p:ext uri="{BB962C8B-B14F-4D97-AF65-F5344CB8AC3E}">
        <p14:creationId xmlns:p14="http://schemas.microsoft.com/office/powerpoint/2010/main" val="1440637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8542099"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4. Vervolg</a:t>
            </a:r>
            <a:endParaRPr lang="nl-NL" sz="4400" dirty="0">
              <a:solidFill>
                <a:schemeClr val="bg1"/>
              </a:solidFill>
              <a:latin typeface="+mn-lt"/>
            </a:endParaRPr>
          </a:p>
        </p:txBody>
      </p:sp>
    </p:spTree>
    <p:extLst>
      <p:ext uri="{BB962C8B-B14F-4D97-AF65-F5344CB8AC3E}">
        <p14:creationId xmlns:p14="http://schemas.microsoft.com/office/powerpoint/2010/main" val="1973209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kstballon: rechthoek met afgeronde hoeken 71">
            <a:extLst>
              <a:ext uri="{FF2B5EF4-FFF2-40B4-BE49-F238E27FC236}">
                <a16:creationId xmlns:a16="http://schemas.microsoft.com/office/drawing/2014/main" id="{65585431-A19B-ADE4-805A-2D42768B7B19}"/>
              </a:ext>
            </a:extLst>
          </p:cNvPr>
          <p:cNvSpPr/>
          <p:nvPr/>
        </p:nvSpPr>
        <p:spPr>
          <a:xfrm>
            <a:off x="1183204" y="1380317"/>
            <a:ext cx="3147775" cy="1481582"/>
          </a:xfrm>
          <a:custGeom>
            <a:avLst/>
            <a:gdLst>
              <a:gd name="connsiteX0" fmla="*/ 0 w 3147775"/>
              <a:gd name="connsiteY0" fmla="*/ 219498 h 1316962"/>
              <a:gd name="connsiteX1" fmla="*/ 219498 w 3147775"/>
              <a:gd name="connsiteY1" fmla="*/ 0 h 1316962"/>
              <a:gd name="connsiteX2" fmla="*/ 524629 w 3147775"/>
              <a:gd name="connsiteY2" fmla="*/ 0 h 1316962"/>
              <a:gd name="connsiteX3" fmla="*/ 524629 w 3147775"/>
              <a:gd name="connsiteY3" fmla="*/ 0 h 1316962"/>
              <a:gd name="connsiteX4" fmla="*/ 1311573 w 3147775"/>
              <a:gd name="connsiteY4" fmla="*/ 0 h 1316962"/>
              <a:gd name="connsiteX5" fmla="*/ 2928277 w 3147775"/>
              <a:gd name="connsiteY5" fmla="*/ 0 h 1316962"/>
              <a:gd name="connsiteX6" fmla="*/ 3147775 w 3147775"/>
              <a:gd name="connsiteY6" fmla="*/ 219498 h 1316962"/>
              <a:gd name="connsiteX7" fmla="*/ 3147775 w 3147775"/>
              <a:gd name="connsiteY7" fmla="*/ 768228 h 1316962"/>
              <a:gd name="connsiteX8" fmla="*/ 3147775 w 3147775"/>
              <a:gd name="connsiteY8" fmla="*/ 768228 h 1316962"/>
              <a:gd name="connsiteX9" fmla="*/ 3147775 w 3147775"/>
              <a:gd name="connsiteY9" fmla="*/ 1097468 h 1316962"/>
              <a:gd name="connsiteX10" fmla="*/ 3147775 w 3147775"/>
              <a:gd name="connsiteY10" fmla="*/ 1097464 h 1316962"/>
              <a:gd name="connsiteX11" fmla="*/ 2928277 w 3147775"/>
              <a:gd name="connsiteY11" fmla="*/ 1316962 h 1316962"/>
              <a:gd name="connsiteX12" fmla="*/ 1311573 w 3147775"/>
              <a:gd name="connsiteY12" fmla="*/ 1316962 h 1316962"/>
              <a:gd name="connsiteX13" fmla="*/ 918112 w 3147775"/>
              <a:gd name="connsiteY13" fmla="*/ 1481582 h 1316962"/>
              <a:gd name="connsiteX14" fmla="*/ 524629 w 3147775"/>
              <a:gd name="connsiteY14" fmla="*/ 1316962 h 1316962"/>
              <a:gd name="connsiteX15" fmla="*/ 219498 w 3147775"/>
              <a:gd name="connsiteY15" fmla="*/ 1316962 h 1316962"/>
              <a:gd name="connsiteX16" fmla="*/ 0 w 3147775"/>
              <a:gd name="connsiteY16" fmla="*/ 1097464 h 1316962"/>
              <a:gd name="connsiteX17" fmla="*/ 0 w 3147775"/>
              <a:gd name="connsiteY17" fmla="*/ 1097468 h 1316962"/>
              <a:gd name="connsiteX18" fmla="*/ 0 w 3147775"/>
              <a:gd name="connsiteY18" fmla="*/ 768228 h 1316962"/>
              <a:gd name="connsiteX19" fmla="*/ 0 w 3147775"/>
              <a:gd name="connsiteY19" fmla="*/ 768228 h 1316962"/>
              <a:gd name="connsiteX20" fmla="*/ 0 w 3147775"/>
              <a:gd name="connsiteY20" fmla="*/ 219498 h 1316962"/>
              <a:gd name="connsiteX0" fmla="*/ 0 w 3147775"/>
              <a:gd name="connsiteY0" fmla="*/ 219498 h 1481582"/>
              <a:gd name="connsiteX1" fmla="*/ 219498 w 3147775"/>
              <a:gd name="connsiteY1" fmla="*/ 0 h 1481582"/>
              <a:gd name="connsiteX2" fmla="*/ 524629 w 3147775"/>
              <a:gd name="connsiteY2" fmla="*/ 0 h 1481582"/>
              <a:gd name="connsiteX3" fmla="*/ 524629 w 3147775"/>
              <a:gd name="connsiteY3" fmla="*/ 0 h 1481582"/>
              <a:gd name="connsiteX4" fmla="*/ 1311573 w 3147775"/>
              <a:gd name="connsiteY4" fmla="*/ 0 h 1481582"/>
              <a:gd name="connsiteX5" fmla="*/ 2928277 w 3147775"/>
              <a:gd name="connsiteY5" fmla="*/ 0 h 1481582"/>
              <a:gd name="connsiteX6" fmla="*/ 3147775 w 3147775"/>
              <a:gd name="connsiteY6" fmla="*/ 219498 h 1481582"/>
              <a:gd name="connsiteX7" fmla="*/ 3147775 w 3147775"/>
              <a:gd name="connsiteY7" fmla="*/ 768228 h 1481582"/>
              <a:gd name="connsiteX8" fmla="*/ 3147775 w 3147775"/>
              <a:gd name="connsiteY8" fmla="*/ 768228 h 1481582"/>
              <a:gd name="connsiteX9" fmla="*/ 3147775 w 3147775"/>
              <a:gd name="connsiteY9" fmla="*/ 1097468 h 1481582"/>
              <a:gd name="connsiteX10" fmla="*/ 3147775 w 3147775"/>
              <a:gd name="connsiteY10" fmla="*/ 1097464 h 1481582"/>
              <a:gd name="connsiteX11" fmla="*/ 2928277 w 3147775"/>
              <a:gd name="connsiteY11" fmla="*/ 1316962 h 1481582"/>
              <a:gd name="connsiteX12" fmla="*/ 1311573 w 3147775"/>
              <a:gd name="connsiteY12" fmla="*/ 1316962 h 1481582"/>
              <a:gd name="connsiteX13" fmla="*/ 918112 w 3147775"/>
              <a:gd name="connsiteY13" fmla="*/ 1481582 h 1481582"/>
              <a:gd name="connsiteX14" fmla="*/ 757992 w 3147775"/>
              <a:gd name="connsiteY14" fmla="*/ 1319343 h 1481582"/>
              <a:gd name="connsiteX15" fmla="*/ 219498 w 3147775"/>
              <a:gd name="connsiteY15" fmla="*/ 1316962 h 1481582"/>
              <a:gd name="connsiteX16" fmla="*/ 0 w 3147775"/>
              <a:gd name="connsiteY16" fmla="*/ 1097464 h 1481582"/>
              <a:gd name="connsiteX17" fmla="*/ 0 w 3147775"/>
              <a:gd name="connsiteY17" fmla="*/ 1097468 h 1481582"/>
              <a:gd name="connsiteX18" fmla="*/ 0 w 3147775"/>
              <a:gd name="connsiteY18" fmla="*/ 768228 h 1481582"/>
              <a:gd name="connsiteX19" fmla="*/ 0 w 3147775"/>
              <a:gd name="connsiteY19" fmla="*/ 768228 h 1481582"/>
              <a:gd name="connsiteX20" fmla="*/ 0 w 3147775"/>
              <a:gd name="connsiteY20" fmla="*/ 219498 h 1481582"/>
              <a:gd name="connsiteX0" fmla="*/ 0 w 3147775"/>
              <a:gd name="connsiteY0" fmla="*/ 219498 h 1481582"/>
              <a:gd name="connsiteX1" fmla="*/ 219498 w 3147775"/>
              <a:gd name="connsiteY1" fmla="*/ 0 h 1481582"/>
              <a:gd name="connsiteX2" fmla="*/ 524629 w 3147775"/>
              <a:gd name="connsiteY2" fmla="*/ 0 h 1481582"/>
              <a:gd name="connsiteX3" fmla="*/ 524629 w 3147775"/>
              <a:gd name="connsiteY3" fmla="*/ 0 h 1481582"/>
              <a:gd name="connsiteX4" fmla="*/ 1311573 w 3147775"/>
              <a:gd name="connsiteY4" fmla="*/ 0 h 1481582"/>
              <a:gd name="connsiteX5" fmla="*/ 2928277 w 3147775"/>
              <a:gd name="connsiteY5" fmla="*/ 0 h 1481582"/>
              <a:gd name="connsiteX6" fmla="*/ 3147775 w 3147775"/>
              <a:gd name="connsiteY6" fmla="*/ 219498 h 1481582"/>
              <a:gd name="connsiteX7" fmla="*/ 3147775 w 3147775"/>
              <a:gd name="connsiteY7" fmla="*/ 768228 h 1481582"/>
              <a:gd name="connsiteX8" fmla="*/ 3147775 w 3147775"/>
              <a:gd name="connsiteY8" fmla="*/ 768228 h 1481582"/>
              <a:gd name="connsiteX9" fmla="*/ 3147775 w 3147775"/>
              <a:gd name="connsiteY9" fmla="*/ 1097468 h 1481582"/>
              <a:gd name="connsiteX10" fmla="*/ 3147775 w 3147775"/>
              <a:gd name="connsiteY10" fmla="*/ 1097464 h 1481582"/>
              <a:gd name="connsiteX11" fmla="*/ 2928277 w 3147775"/>
              <a:gd name="connsiteY11" fmla="*/ 1316962 h 1481582"/>
              <a:gd name="connsiteX12" fmla="*/ 1102023 w 3147775"/>
              <a:gd name="connsiteY12" fmla="*/ 1316962 h 1481582"/>
              <a:gd name="connsiteX13" fmla="*/ 918112 w 3147775"/>
              <a:gd name="connsiteY13" fmla="*/ 1481582 h 1481582"/>
              <a:gd name="connsiteX14" fmla="*/ 757992 w 3147775"/>
              <a:gd name="connsiteY14" fmla="*/ 1319343 h 1481582"/>
              <a:gd name="connsiteX15" fmla="*/ 219498 w 3147775"/>
              <a:gd name="connsiteY15" fmla="*/ 1316962 h 1481582"/>
              <a:gd name="connsiteX16" fmla="*/ 0 w 3147775"/>
              <a:gd name="connsiteY16" fmla="*/ 1097464 h 1481582"/>
              <a:gd name="connsiteX17" fmla="*/ 0 w 3147775"/>
              <a:gd name="connsiteY17" fmla="*/ 1097468 h 1481582"/>
              <a:gd name="connsiteX18" fmla="*/ 0 w 3147775"/>
              <a:gd name="connsiteY18" fmla="*/ 768228 h 1481582"/>
              <a:gd name="connsiteX19" fmla="*/ 0 w 3147775"/>
              <a:gd name="connsiteY19" fmla="*/ 768228 h 1481582"/>
              <a:gd name="connsiteX20" fmla="*/ 0 w 3147775"/>
              <a:gd name="connsiteY20" fmla="*/ 219498 h 148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7775" h="1481582">
                <a:moveTo>
                  <a:pt x="0" y="219498"/>
                </a:moveTo>
                <a:cubicBezTo>
                  <a:pt x="0" y="98273"/>
                  <a:pt x="98273" y="0"/>
                  <a:pt x="219498" y="0"/>
                </a:cubicBezTo>
                <a:lnTo>
                  <a:pt x="524629" y="0"/>
                </a:lnTo>
                <a:lnTo>
                  <a:pt x="524629" y="0"/>
                </a:lnTo>
                <a:lnTo>
                  <a:pt x="1311573" y="0"/>
                </a:lnTo>
                <a:lnTo>
                  <a:pt x="2928277" y="0"/>
                </a:lnTo>
                <a:cubicBezTo>
                  <a:pt x="3049502" y="0"/>
                  <a:pt x="3147775" y="98273"/>
                  <a:pt x="3147775" y="219498"/>
                </a:cubicBezTo>
                <a:lnTo>
                  <a:pt x="3147775" y="768228"/>
                </a:lnTo>
                <a:lnTo>
                  <a:pt x="3147775" y="768228"/>
                </a:lnTo>
                <a:lnTo>
                  <a:pt x="3147775" y="1097468"/>
                </a:lnTo>
                <a:lnTo>
                  <a:pt x="3147775" y="1097464"/>
                </a:lnTo>
                <a:cubicBezTo>
                  <a:pt x="3147775" y="1218689"/>
                  <a:pt x="3049502" y="1316962"/>
                  <a:pt x="2928277" y="1316962"/>
                </a:cubicBezTo>
                <a:lnTo>
                  <a:pt x="1102023" y="1316962"/>
                </a:lnTo>
                <a:lnTo>
                  <a:pt x="918112" y="1481582"/>
                </a:lnTo>
                <a:lnTo>
                  <a:pt x="757992" y="1319343"/>
                </a:lnTo>
                <a:lnTo>
                  <a:pt x="219498" y="1316962"/>
                </a:lnTo>
                <a:cubicBezTo>
                  <a:pt x="98273" y="1316962"/>
                  <a:pt x="0" y="1218689"/>
                  <a:pt x="0" y="1097464"/>
                </a:cubicBezTo>
                <a:lnTo>
                  <a:pt x="0" y="1097468"/>
                </a:lnTo>
                <a:lnTo>
                  <a:pt x="0" y="768228"/>
                </a:lnTo>
                <a:lnTo>
                  <a:pt x="0" y="768228"/>
                </a:lnTo>
                <a:lnTo>
                  <a:pt x="0" y="219498"/>
                </a:lnTo>
                <a:close/>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a:solidFill>
                  <a:schemeClr val="accent2"/>
                </a:solidFill>
              </a:rPr>
              <a:t>2023-2024</a:t>
            </a:r>
          </a:p>
          <a:p>
            <a:pPr algn="ctr"/>
            <a:r>
              <a:rPr lang="nl-NL" sz="1200" b="1" dirty="0">
                <a:solidFill>
                  <a:schemeClr val="accent2"/>
                </a:solidFill>
              </a:rPr>
              <a:t>Sociale partners maken afspraken </a:t>
            </a:r>
            <a:r>
              <a:rPr lang="nl-NL" sz="1200" dirty="0">
                <a:solidFill>
                  <a:schemeClr val="accent2"/>
                </a:solidFill>
              </a:rPr>
              <a:t>over de nieuwe pensioenregeling. Sociale partners zorgen dat er </a:t>
            </a:r>
            <a:r>
              <a:rPr lang="nl-NL" sz="1200" b="1" dirty="0">
                <a:solidFill>
                  <a:schemeClr val="accent2"/>
                </a:solidFill>
              </a:rPr>
              <a:t>begin 2024 een transitieplan </a:t>
            </a:r>
            <a:r>
              <a:rPr lang="nl-NL" sz="1200" dirty="0">
                <a:solidFill>
                  <a:schemeClr val="accent2"/>
                </a:solidFill>
              </a:rPr>
              <a:t>is.</a:t>
            </a:r>
          </a:p>
          <a:p>
            <a:pPr algn="ctr"/>
            <a:endParaRPr lang="nl-NL" sz="1200" dirty="0">
              <a:solidFill>
                <a:schemeClr val="accent2"/>
              </a:solidFill>
            </a:endParaRPr>
          </a:p>
        </p:txBody>
      </p:sp>
      <p:grpSp>
        <p:nvGrpSpPr>
          <p:cNvPr id="7" name="Groep 6">
            <a:extLst>
              <a:ext uri="{FF2B5EF4-FFF2-40B4-BE49-F238E27FC236}">
                <a16:creationId xmlns:a16="http://schemas.microsoft.com/office/drawing/2014/main" id="{BBE04F58-E891-D4F2-0B4C-17EF1D7F4A94}"/>
              </a:ext>
            </a:extLst>
          </p:cNvPr>
          <p:cNvGrpSpPr/>
          <p:nvPr/>
        </p:nvGrpSpPr>
        <p:grpSpPr>
          <a:xfrm>
            <a:off x="-2" y="3120049"/>
            <a:ext cx="4868221" cy="1066618"/>
            <a:chOff x="4935132" y="3717296"/>
            <a:chExt cx="914680" cy="351928"/>
          </a:xfrm>
        </p:grpSpPr>
        <p:sp>
          <p:nvSpPr>
            <p:cNvPr id="2" name="Rechthoek 1">
              <a:extLst>
                <a:ext uri="{FF2B5EF4-FFF2-40B4-BE49-F238E27FC236}">
                  <a16:creationId xmlns:a16="http://schemas.microsoft.com/office/drawing/2014/main" id="{CFDB1B89-4075-1409-2D87-BAFAB75BC1B6}"/>
                </a:ext>
              </a:extLst>
            </p:cNvPr>
            <p:cNvSpPr/>
            <p:nvPr/>
          </p:nvSpPr>
          <p:spPr>
            <a:xfrm>
              <a:off x="4935132" y="3717296"/>
              <a:ext cx="914680" cy="351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6" name="Rechte verbindingslijn 5">
              <a:extLst>
                <a:ext uri="{FF2B5EF4-FFF2-40B4-BE49-F238E27FC236}">
                  <a16:creationId xmlns:a16="http://schemas.microsoft.com/office/drawing/2014/main" id="{8A86FA6D-A8A7-C7EF-B813-2367E8BD6F92}"/>
                </a:ext>
              </a:extLst>
            </p:cNvPr>
            <p:cNvCxnSpPr>
              <a:cxnSpLocks/>
              <a:stCxn id="2" idx="1"/>
              <a:endCxn id="2" idx="3"/>
            </p:cNvCxnSpPr>
            <p:nvPr/>
          </p:nvCxnSpPr>
          <p:spPr>
            <a:xfrm>
              <a:off x="4935132" y="3893260"/>
              <a:ext cx="914680" cy="0"/>
            </a:xfrm>
            <a:prstGeom prst="line">
              <a:avLst/>
            </a:prstGeom>
            <a:ln w="28575">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Rechte verbindingslijn 14">
            <a:extLst>
              <a:ext uri="{FF2B5EF4-FFF2-40B4-BE49-F238E27FC236}">
                <a16:creationId xmlns:a16="http://schemas.microsoft.com/office/drawing/2014/main" id="{F0F127E9-D606-0F58-7323-B7F91D85DA71}"/>
              </a:ext>
            </a:extLst>
          </p:cNvPr>
          <p:cNvCxnSpPr>
            <a:cxnSpLocks/>
          </p:cNvCxnSpPr>
          <p:nvPr/>
        </p:nvCxnSpPr>
        <p:spPr>
          <a:xfrm flipV="1">
            <a:off x="207708" y="302162"/>
            <a:ext cx="0" cy="30783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843EBA82-B16B-DED0-A162-2BA642846DD9}"/>
              </a:ext>
            </a:extLst>
          </p:cNvPr>
          <p:cNvSpPr txBox="1"/>
          <p:nvPr/>
        </p:nvSpPr>
        <p:spPr>
          <a:xfrm>
            <a:off x="224909" y="295329"/>
            <a:ext cx="1267866" cy="572144"/>
          </a:xfrm>
          <a:prstGeom prst="rect">
            <a:avLst/>
          </a:prstGeom>
          <a:noFill/>
        </p:spPr>
        <p:txBody>
          <a:bodyPr wrap="square" rtlCol="0">
            <a:spAutoFit/>
          </a:bodyPr>
          <a:lstStyle/>
          <a:p>
            <a:pPr defTabSz="1425732">
              <a:defRPr/>
            </a:pPr>
            <a:r>
              <a:rPr lang="nl-NL" sz="3118" b="1" dirty="0">
                <a:solidFill>
                  <a:srgbClr val="00AA72"/>
                </a:solidFill>
                <a:latin typeface="Open Sans bold"/>
              </a:rPr>
              <a:t>2023</a:t>
            </a:r>
          </a:p>
        </p:txBody>
      </p:sp>
      <p:grpSp>
        <p:nvGrpSpPr>
          <p:cNvPr id="9" name="Groep 8">
            <a:extLst>
              <a:ext uri="{FF2B5EF4-FFF2-40B4-BE49-F238E27FC236}">
                <a16:creationId xmlns:a16="http://schemas.microsoft.com/office/drawing/2014/main" id="{8FEB2249-5FBA-A8BB-78A0-509DD9CC418B}"/>
              </a:ext>
            </a:extLst>
          </p:cNvPr>
          <p:cNvGrpSpPr/>
          <p:nvPr/>
        </p:nvGrpSpPr>
        <p:grpSpPr>
          <a:xfrm>
            <a:off x="4863642" y="3120049"/>
            <a:ext cx="4869341" cy="1066618"/>
            <a:chOff x="4935132" y="3717296"/>
            <a:chExt cx="4526024" cy="351928"/>
          </a:xfrm>
        </p:grpSpPr>
        <p:sp>
          <p:nvSpPr>
            <p:cNvPr id="10" name="Rechthoek 9">
              <a:extLst>
                <a:ext uri="{FF2B5EF4-FFF2-40B4-BE49-F238E27FC236}">
                  <a16:creationId xmlns:a16="http://schemas.microsoft.com/office/drawing/2014/main" id="{CD76E7FF-02BE-8AD3-7372-66C4D90D946B}"/>
                </a:ext>
              </a:extLst>
            </p:cNvPr>
            <p:cNvSpPr/>
            <p:nvPr/>
          </p:nvSpPr>
          <p:spPr>
            <a:xfrm>
              <a:off x="4935132" y="3717296"/>
              <a:ext cx="4526024" cy="351928"/>
            </a:xfrm>
            <a:prstGeom prst="rect">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028AF3D4-87BD-8693-4947-C550A93CDAF0}"/>
                </a:ext>
              </a:extLst>
            </p:cNvPr>
            <p:cNvCxnSpPr>
              <a:stCxn id="10" idx="1"/>
              <a:endCxn id="10" idx="3"/>
            </p:cNvCxnSpPr>
            <p:nvPr/>
          </p:nvCxnSpPr>
          <p:spPr>
            <a:xfrm>
              <a:off x="4935132" y="3893260"/>
              <a:ext cx="4526024" cy="0"/>
            </a:xfrm>
            <a:prstGeom prst="line">
              <a:avLst/>
            </a:prstGeom>
            <a:ln w="285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Tekstvak 23">
            <a:extLst>
              <a:ext uri="{FF2B5EF4-FFF2-40B4-BE49-F238E27FC236}">
                <a16:creationId xmlns:a16="http://schemas.microsoft.com/office/drawing/2014/main" id="{27FE9F15-8E58-1406-AEAE-FA7563871FE2}"/>
              </a:ext>
            </a:extLst>
          </p:cNvPr>
          <p:cNvSpPr txBox="1"/>
          <p:nvPr/>
        </p:nvSpPr>
        <p:spPr>
          <a:xfrm>
            <a:off x="4863642" y="293079"/>
            <a:ext cx="1267866" cy="572144"/>
          </a:xfrm>
          <a:prstGeom prst="rect">
            <a:avLst/>
          </a:prstGeom>
          <a:noFill/>
        </p:spPr>
        <p:txBody>
          <a:bodyPr wrap="square" rtlCol="0">
            <a:spAutoFit/>
          </a:bodyPr>
          <a:lstStyle/>
          <a:p>
            <a:pPr defTabSz="1425732">
              <a:defRPr/>
            </a:pPr>
            <a:r>
              <a:rPr lang="nl-NL" sz="3118" b="1" dirty="0">
                <a:solidFill>
                  <a:srgbClr val="868BC7"/>
                </a:solidFill>
                <a:latin typeface="Open Sans bold"/>
              </a:rPr>
              <a:t>2024</a:t>
            </a:r>
          </a:p>
        </p:txBody>
      </p:sp>
      <p:cxnSp>
        <p:nvCxnSpPr>
          <p:cNvPr id="26" name="Rechte verbindingslijn 25">
            <a:extLst>
              <a:ext uri="{FF2B5EF4-FFF2-40B4-BE49-F238E27FC236}">
                <a16:creationId xmlns:a16="http://schemas.microsoft.com/office/drawing/2014/main" id="{FAEC9653-E88F-0A30-41EC-144878F298BB}"/>
              </a:ext>
            </a:extLst>
          </p:cNvPr>
          <p:cNvCxnSpPr>
            <a:cxnSpLocks/>
          </p:cNvCxnSpPr>
          <p:nvPr/>
        </p:nvCxnSpPr>
        <p:spPr>
          <a:xfrm flipV="1">
            <a:off x="4863642" y="288170"/>
            <a:ext cx="0" cy="2976025"/>
          </a:xfrm>
          <a:prstGeom prst="line">
            <a:avLst/>
          </a:prstGeom>
          <a:ln w="28575">
            <a:solidFill>
              <a:srgbClr val="868BC7"/>
            </a:solidFill>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B747B8E-858D-E911-3B5D-C70F14E5DB87}"/>
              </a:ext>
            </a:extLst>
          </p:cNvPr>
          <p:cNvSpPr/>
          <p:nvPr/>
        </p:nvSpPr>
        <p:spPr>
          <a:xfrm>
            <a:off x="4496042" y="3259789"/>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al 51">
            <a:extLst>
              <a:ext uri="{FF2B5EF4-FFF2-40B4-BE49-F238E27FC236}">
                <a16:creationId xmlns:a16="http://schemas.microsoft.com/office/drawing/2014/main" id="{BDA3A506-7ACD-7847-0A77-A7F88FB5FD24}"/>
              </a:ext>
            </a:extLst>
          </p:cNvPr>
          <p:cNvSpPr/>
          <p:nvPr/>
        </p:nvSpPr>
        <p:spPr>
          <a:xfrm>
            <a:off x="4583542" y="3315231"/>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al 52">
            <a:extLst>
              <a:ext uri="{FF2B5EF4-FFF2-40B4-BE49-F238E27FC236}">
                <a16:creationId xmlns:a16="http://schemas.microsoft.com/office/drawing/2014/main" id="{D9029C9B-64DD-F52C-92FC-E8E70FDCD416}"/>
              </a:ext>
            </a:extLst>
          </p:cNvPr>
          <p:cNvSpPr/>
          <p:nvPr/>
        </p:nvSpPr>
        <p:spPr>
          <a:xfrm>
            <a:off x="10377574" y="3522525"/>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9B37D42D-5C09-E22A-17A0-8E8FE043EDF2}"/>
              </a:ext>
            </a:extLst>
          </p:cNvPr>
          <p:cNvSpPr txBox="1"/>
          <p:nvPr/>
        </p:nvSpPr>
        <p:spPr>
          <a:xfrm>
            <a:off x="207707" y="4871905"/>
            <a:ext cx="2307379" cy="1169551"/>
          </a:xfrm>
          <a:prstGeom prst="rect">
            <a:avLst/>
          </a:prstGeom>
          <a:noFill/>
        </p:spPr>
        <p:txBody>
          <a:bodyPr wrap="square">
            <a:spAutoFit/>
          </a:bodyPr>
          <a:lstStyle/>
          <a:p>
            <a:pPr algn="ctr"/>
            <a:r>
              <a:rPr lang="nl-NL" sz="1400" b="1" dirty="0"/>
              <a:t>Achterbanraadpleging</a:t>
            </a:r>
            <a:r>
              <a:rPr lang="nl-NL" sz="1400" dirty="0"/>
              <a:t> over invulling van de nieuwe regeling</a:t>
            </a:r>
          </a:p>
          <a:p>
            <a:pPr algn="ctr"/>
            <a:endParaRPr lang="nl-NL" sz="1400" dirty="0"/>
          </a:p>
          <a:p>
            <a:pPr algn="ctr"/>
            <a:endParaRPr lang="nl-NL" sz="1400" dirty="0"/>
          </a:p>
        </p:txBody>
      </p:sp>
      <p:sp>
        <p:nvSpPr>
          <p:cNvPr id="55" name="Tekstvak 54">
            <a:extLst>
              <a:ext uri="{FF2B5EF4-FFF2-40B4-BE49-F238E27FC236}">
                <a16:creationId xmlns:a16="http://schemas.microsoft.com/office/drawing/2014/main" id="{B4DDE44B-46DB-8FF3-07CF-8159E6A0B168}"/>
              </a:ext>
            </a:extLst>
          </p:cNvPr>
          <p:cNvSpPr txBox="1"/>
          <p:nvPr/>
        </p:nvSpPr>
        <p:spPr>
          <a:xfrm>
            <a:off x="2821950" y="4871133"/>
            <a:ext cx="1918849" cy="1384995"/>
          </a:xfrm>
          <a:prstGeom prst="rect">
            <a:avLst/>
          </a:prstGeom>
          <a:noFill/>
        </p:spPr>
        <p:txBody>
          <a:bodyPr wrap="square">
            <a:spAutoFit/>
          </a:bodyPr>
          <a:lstStyle/>
          <a:p>
            <a:pPr algn="ctr"/>
            <a:r>
              <a:rPr lang="nl-NL" sz="1400" dirty="0"/>
              <a:t>Sociale partners bespreken de  </a:t>
            </a:r>
            <a:r>
              <a:rPr lang="nl-NL" sz="1400" b="1" dirty="0"/>
              <a:t>uitkomsten van de raadpleging</a:t>
            </a:r>
          </a:p>
          <a:p>
            <a:pPr algn="ctr"/>
            <a:endParaRPr lang="nl-NL" sz="1400" b="1" dirty="0"/>
          </a:p>
          <a:p>
            <a:pPr algn="ctr"/>
            <a:endParaRPr lang="nl-NL" sz="1400" b="1" dirty="0"/>
          </a:p>
        </p:txBody>
      </p:sp>
      <p:sp>
        <p:nvSpPr>
          <p:cNvPr id="56" name="Tekstvak 55">
            <a:extLst>
              <a:ext uri="{FF2B5EF4-FFF2-40B4-BE49-F238E27FC236}">
                <a16:creationId xmlns:a16="http://schemas.microsoft.com/office/drawing/2014/main" id="{5C0A3CE1-DBF5-83E3-EC6A-506C46DBAEA5}"/>
              </a:ext>
            </a:extLst>
          </p:cNvPr>
          <p:cNvSpPr txBox="1"/>
          <p:nvPr/>
        </p:nvSpPr>
        <p:spPr>
          <a:xfrm>
            <a:off x="5047663" y="4896211"/>
            <a:ext cx="2355159" cy="954107"/>
          </a:xfrm>
          <a:prstGeom prst="rect">
            <a:avLst/>
          </a:prstGeom>
          <a:noFill/>
        </p:spPr>
        <p:txBody>
          <a:bodyPr wrap="square">
            <a:spAutoFit/>
          </a:bodyPr>
          <a:lstStyle/>
          <a:p>
            <a:pPr algn="ctr"/>
            <a:r>
              <a:rPr lang="nl-NL" sz="1400" b="1" dirty="0"/>
              <a:t>Definitief akkoord </a:t>
            </a:r>
            <a:r>
              <a:rPr lang="nl-NL" sz="1400" dirty="0"/>
              <a:t>onderhandelaarsresultaat</a:t>
            </a:r>
          </a:p>
          <a:p>
            <a:pPr algn="ctr"/>
            <a:endParaRPr lang="nl-NL" sz="1400" dirty="0"/>
          </a:p>
          <a:p>
            <a:pPr algn="ctr"/>
            <a:endParaRPr lang="nl-NL" sz="1400" dirty="0"/>
          </a:p>
        </p:txBody>
      </p:sp>
      <p:sp>
        <p:nvSpPr>
          <p:cNvPr id="57" name="Tekstvak 56">
            <a:extLst>
              <a:ext uri="{FF2B5EF4-FFF2-40B4-BE49-F238E27FC236}">
                <a16:creationId xmlns:a16="http://schemas.microsoft.com/office/drawing/2014/main" id="{982BEA03-938B-F9EB-CB07-A9AC5DEECB11}"/>
              </a:ext>
            </a:extLst>
          </p:cNvPr>
          <p:cNvSpPr txBox="1"/>
          <p:nvPr/>
        </p:nvSpPr>
        <p:spPr>
          <a:xfrm>
            <a:off x="7663017" y="4844486"/>
            <a:ext cx="2355159" cy="1600438"/>
          </a:xfrm>
          <a:prstGeom prst="rect">
            <a:avLst/>
          </a:prstGeom>
          <a:noFill/>
        </p:spPr>
        <p:txBody>
          <a:bodyPr wrap="square">
            <a:spAutoFit/>
          </a:bodyPr>
          <a:lstStyle/>
          <a:p>
            <a:pPr algn="ctr"/>
            <a:r>
              <a:rPr lang="nl-NL" sz="1400" dirty="0"/>
              <a:t>Sociale partners stellen het </a:t>
            </a:r>
            <a:r>
              <a:rPr lang="nl-NL" sz="1400" b="1" dirty="0"/>
              <a:t>transitieplan</a:t>
            </a:r>
            <a:r>
              <a:rPr lang="nl-NL" sz="1400" dirty="0"/>
              <a:t> op en verstrekken PFZW de </a:t>
            </a:r>
            <a:r>
              <a:rPr lang="nl-NL" sz="1400" b="1" dirty="0"/>
              <a:t>opdracht om de nieuwe regeling uit te voeren</a:t>
            </a:r>
          </a:p>
          <a:p>
            <a:pPr algn="ctr"/>
            <a:endParaRPr lang="nl-NL" sz="1400" b="1" dirty="0"/>
          </a:p>
          <a:p>
            <a:pPr algn="ctr"/>
            <a:endParaRPr lang="nl-NL" sz="1400" b="1" dirty="0"/>
          </a:p>
        </p:txBody>
      </p:sp>
      <p:sp>
        <p:nvSpPr>
          <p:cNvPr id="58" name="Tekstvak 57">
            <a:extLst>
              <a:ext uri="{FF2B5EF4-FFF2-40B4-BE49-F238E27FC236}">
                <a16:creationId xmlns:a16="http://schemas.microsoft.com/office/drawing/2014/main" id="{F76BD27A-4A00-7DB7-5439-A282AA811F19}"/>
              </a:ext>
            </a:extLst>
          </p:cNvPr>
          <p:cNvSpPr txBox="1"/>
          <p:nvPr/>
        </p:nvSpPr>
        <p:spPr>
          <a:xfrm>
            <a:off x="6433827" y="1058120"/>
            <a:ext cx="2017332" cy="1600438"/>
          </a:xfrm>
          <a:prstGeom prst="rect">
            <a:avLst/>
          </a:prstGeom>
          <a:noFill/>
        </p:spPr>
        <p:txBody>
          <a:bodyPr wrap="square">
            <a:spAutoFit/>
          </a:bodyPr>
          <a:lstStyle/>
          <a:p>
            <a:pPr algn="ctr"/>
            <a:r>
              <a:rPr lang="nl-NL" sz="1400" b="1" dirty="0"/>
              <a:t>Opdrachtacceptatie </a:t>
            </a:r>
            <a:r>
              <a:rPr lang="nl-NL" sz="1400" dirty="0"/>
              <a:t>door PFZW en </a:t>
            </a:r>
            <a:r>
              <a:rPr lang="nl-NL" sz="1400" b="1" dirty="0"/>
              <a:t>implementatieplan </a:t>
            </a:r>
            <a:r>
              <a:rPr lang="nl-NL" sz="1400" dirty="0"/>
              <a:t>van PFZW naar De Nederlandsche Bank</a:t>
            </a:r>
          </a:p>
          <a:p>
            <a:pPr algn="ctr"/>
            <a:endParaRPr lang="nl-NL" sz="1400" dirty="0"/>
          </a:p>
          <a:p>
            <a:pPr algn="ctr"/>
            <a:endParaRPr lang="nl-NL" sz="1400" dirty="0"/>
          </a:p>
        </p:txBody>
      </p:sp>
      <p:grpSp>
        <p:nvGrpSpPr>
          <p:cNvPr id="8" name="Groep 7">
            <a:extLst>
              <a:ext uri="{FF2B5EF4-FFF2-40B4-BE49-F238E27FC236}">
                <a16:creationId xmlns:a16="http://schemas.microsoft.com/office/drawing/2014/main" id="{9F50AB7C-4837-2A1F-2706-3D468F7BD0A1}"/>
              </a:ext>
            </a:extLst>
          </p:cNvPr>
          <p:cNvGrpSpPr/>
          <p:nvPr/>
        </p:nvGrpSpPr>
        <p:grpSpPr>
          <a:xfrm>
            <a:off x="9731863" y="3120049"/>
            <a:ext cx="2480810" cy="1066618"/>
            <a:chOff x="4935132" y="3717296"/>
            <a:chExt cx="4526024" cy="351928"/>
          </a:xfrm>
          <a:solidFill>
            <a:schemeClr val="accent1"/>
          </a:solidFill>
        </p:grpSpPr>
        <p:sp>
          <p:nvSpPr>
            <p:cNvPr id="11" name="Rechthoek 10">
              <a:extLst>
                <a:ext uri="{FF2B5EF4-FFF2-40B4-BE49-F238E27FC236}">
                  <a16:creationId xmlns:a16="http://schemas.microsoft.com/office/drawing/2014/main" id="{4C9FB8A2-80FD-360F-E55D-2AB42FC4EB93}"/>
                </a:ext>
              </a:extLst>
            </p:cNvPr>
            <p:cNvSpPr/>
            <p:nvPr/>
          </p:nvSpPr>
          <p:spPr>
            <a:xfrm>
              <a:off x="4935132" y="3717296"/>
              <a:ext cx="4526024" cy="351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a:extLst>
                <a:ext uri="{FF2B5EF4-FFF2-40B4-BE49-F238E27FC236}">
                  <a16:creationId xmlns:a16="http://schemas.microsoft.com/office/drawing/2014/main" id="{2B9F932C-0D10-BA2B-6C0C-C2A11CFA9124}"/>
                </a:ext>
              </a:extLst>
            </p:cNvPr>
            <p:cNvCxnSpPr>
              <a:stCxn id="11" idx="1"/>
              <a:endCxn id="11" idx="3"/>
            </p:cNvCxnSpPr>
            <p:nvPr/>
          </p:nvCxnSpPr>
          <p:spPr>
            <a:xfrm>
              <a:off x="4935132" y="3893260"/>
              <a:ext cx="4526024" cy="0"/>
            </a:xfrm>
            <a:prstGeom prst="line">
              <a:avLst/>
            </a:prstGeom>
            <a:grpFill/>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Tekstvak 12">
            <a:extLst>
              <a:ext uri="{FF2B5EF4-FFF2-40B4-BE49-F238E27FC236}">
                <a16:creationId xmlns:a16="http://schemas.microsoft.com/office/drawing/2014/main" id="{0F3CC3E6-665F-CE58-8226-0AFC70C88E41}"/>
              </a:ext>
            </a:extLst>
          </p:cNvPr>
          <p:cNvSpPr txBox="1"/>
          <p:nvPr/>
        </p:nvSpPr>
        <p:spPr>
          <a:xfrm>
            <a:off x="9744483" y="293079"/>
            <a:ext cx="1267866" cy="572144"/>
          </a:xfrm>
          <a:prstGeom prst="rect">
            <a:avLst/>
          </a:prstGeom>
          <a:noFill/>
        </p:spPr>
        <p:txBody>
          <a:bodyPr wrap="square" rtlCol="0">
            <a:spAutoFit/>
          </a:bodyPr>
          <a:lstStyle/>
          <a:p>
            <a:pPr defTabSz="1425732">
              <a:defRPr/>
            </a:pPr>
            <a:r>
              <a:rPr lang="nl-NL" sz="3118" b="1" dirty="0">
                <a:solidFill>
                  <a:schemeClr val="bg2"/>
                </a:solidFill>
                <a:latin typeface="Open Sans bold"/>
              </a:rPr>
              <a:t>2025</a:t>
            </a:r>
          </a:p>
        </p:txBody>
      </p:sp>
      <p:cxnSp>
        <p:nvCxnSpPr>
          <p:cNvPr id="16" name="Rechte verbindingslijn 15">
            <a:extLst>
              <a:ext uri="{FF2B5EF4-FFF2-40B4-BE49-F238E27FC236}">
                <a16:creationId xmlns:a16="http://schemas.microsoft.com/office/drawing/2014/main" id="{5D8E8DD4-8446-DA5B-89D9-FC5478003639}"/>
              </a:ext>
            </a:extLst>
          </p:cNvPr>
          <p:cNvCxnSpPr>
            <a:cxnSpLocks/>
          </p:cNvCxnSpPr>
          <p:nvPr/>
        </p:nvCxnSpPr>
        <p:spPr>
          <a:xfrm flipV="1">
            <a:off x="9744483" y="288170"/>
            <a:ext cx="0" cy="297602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91F87DB5-8BBB-3219-350A-A27747238E4E}"/>
              </a:ext>
            </a:extLst>
          </p:cNvPr>
          <p:cNvSpPr/>
          <p:nvPr/>
        </p:nvSpPr>
        <p:spPr>
          <a:xfrm>
            <a:off x="3954347" y="4015737"/>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al 36">
            <a:extLst>
              <a:ext uri="{FF2B5EF4-FFF2-40B4-BE49-F238E27FC236}">
                <a16:creationId xmlns:a16="http://schemas.microsoft.com/office/drawing/2014/main" id="{4770F72D-7C1E-18E0-3009-805E49F65827}"/>
              </a:ext>
            </a:extLst>
          </p:cNvPr>
          <p:cNvSpPr/>
          <p:nvPr/>
        </p:nvSpPr>
        <p:spPr>
          <a:xfrm>
            <a:off x="4483373" y="4023052"/>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Verbindingslijn: gebogen 94">
            <a:extLst>
              <a:ext uri="{FF2B5EF4-FFF2-40B4-BE49-F238E27FC236}">
                <a16:creationId xmlns:a16="http://schemas.microsoft.com/office/drawing/2014/main" id="{88F7E189-E340-2727-609F-40E3B8115F36}"/>
              </a:ext>
            </a:extLst>
          </p:cNvPr>
          <p:cNvCxnSpPr>
            <a:cxnSpLocks/>
            <a:stCxn id="54" idx="0"/>
            <a:endCxn id="36" idx="4"/>
          </p:cNvCxnSpPr>
          <p:nvPr/>
        </p:nvCxnSpPr>
        <p:spPr>
          <a:xfrm rot="5400000" flipH="1" flipV="1">
            <a:off x="2341151" y="3184467"/>
            <a:ext cx="707684" cy="2667192"/>
          </a:xfrm>
          <a:prstGeom prst="bentConnector3">
            <a:avLst>
              <a:gd name="adj1" fmla="val 66151"/>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1" name="Verbindingslijn: gebogen 94">
            <a:extLst>
              <a:ext uri="{FF2B5EF4-FFF2-40B4-BE49-F238E27FC236}">
                <a16:creationId xmlns:a16="http://schemas.microsoft.com/office/drawing/2014/main" id="{4D0FB0E0-5478-1EF5-3A39-00282A355AAC}"/>
              </a:ext>
            </a:extLst>
          </p:cNvPr>
          <p:cNvCxnSpPr>
            <a:cxnSpLocks/>
            <a:stCxn id="55" idx="0"/>
            <a:endCxn id="37" idx="4"/>
          </p:cNvCxnSpPr>
          <p:nvPr/>
        </p:nvCxnSpPr>
        <p:spPr>
          <a:xfrm rot="5400000" flipH="1" flipV="1">
            <a:off x="3819697" y="4133215"/>
            <a:ext cx="699597" cy="776240"/>
          </a:xfrm>
          <a:prstGeom prst="bentConnector3">
            <a:avLst>
              <a:gd name="adj1" fmla="val 50000"/>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3D7DCA68-ADA2-EA43-5AF0-FAC6EFA885DD}"/>
              </a:ext>
            </a:extLst>
          </p:cNvPr>
          <p:cNvSpPr/>
          <p:nvPr/>
        </p:nvSpPr>
        <p:spPr>
          <a:xfrm>
            <a:off x="4716673" y="4038183"/>
            <a:ext cx="148484" cy="1484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Verbindingslijn: gebogen 94">
            <a:extLst>
              <a:ext uri="{FF2B5EF4-FFF2-40B4-BE49-F238E27FC236}">
                <a16:creationId xmlns:a16="http://schemas.microsoft.com/office/drawing/2014/main" id="{A62B3E98-C95A-0733-9940-A8C8D5AA3F4B}"/>
              </a:ext>
            </a:extLst>
          </p:cNvPr>
          <p:cNvCxnSpPr>
            <a:cxnSpLocks/>
            <a:endCxn id="45" idx="4"/>
          </p:cNvCxnSpPr>
          <p:nvPr/>
        </p:nvCxnSpPr>
        <p:spPr>
          <a:xfrm rot="16200000" flipV="1">
            <a:off x="5067384" y="3910198"/>
            <a:ext cx="709544" cy="1262481"/>
          </a:xfrm>
          <a:prstGeom prst="bentConnector3">
            <a:avLst>
              <a:gd name="adj1" fmla="val 50000"/>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DDAADC28-418E-1A30-95C5-026815BD9E3D}"/>
              </a:ext>
            </a:extLst>
          </p:cNvPr>
          <p:cNvSpPr/>
          <p:nvPr/>
        </p:nvSpPr>
        <p:spPr>
          <a:xfrm>
            <a:off x="5022700" y="3973306"/>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1" name="Verbindingslijn: gebogen 94">
            <a:extLst>
              <a:ext uri="{FF2B5EF4-FFF2-40B4-BE49-F238E27FC236}">
                <a16:creationId xmlns:a16="http://schemas.microsoft.com/office/drawing/2014/main" id="{79EA0F09-AD58-B3BE-5FE2-441FB635C9CE}"/>
              </a:ext>
            </a:extLst>
          </p:cNvPr>
          <p:cNvCxnSpPr>
            <a:cxnSpLocks/>
            <a:stCxn id="57" idx="0"/>
            <a:endCxn id="50" idx="4"/>
          </p:cNvCxnSpPr>
          <p:nvPr/>
        </p:nvCxnSpPr>
        <p:spPr>
          <a:xfrm rot="16200000" flipV="1">
            <a:off x="6607422" y="2611310"/>
            <a:ext cx="722696" cy="3743655"/>
          </a:xfrm>
          <a:prstGeom prst="bentConnector3">
            <a:avLst>
              <a:gd name="adj1" fmla="val 50000"/>
            </a:avLst>
          </a:prstGeom>
          <a:ln w="12700">
            <a:solidFill>
              <a:srgbClr val="868AC7"/>
            </a:solidFill>
            <a:prstDash val="dash"/>
          </a:ln>
        </p:spPr>
        <p:style>
          <a:lnRef idx="1">
            <a:schemeClr val="accent1"/>
          </a:lnRef>
          <a:fillRef idx="0">
            <a:schemeClr val="accent1"/>
          </a:fillRef>
          <a:effectRef idx="0">
            <a:schemeClr val="accent1"/>
          </a:effectRef>
          <a:fontRef idx="minor">
            <a:schemeClr val="tx1"/>
          </a:fontRef>
        </p:style>
      </p:cxnSp>
      <p:cxnSp>
        <p:nvCxnSpPr>
          <p:cNvPr id="68" name="Verbindingslijn: gebogen 94">
            <a:extLst>
              <a:ext uri="{FF2B5EF4-FFF2-40B4-BE49-F238E27FC236}">
                <a16:creationId xmlns:a16="http://schemas.microsoft.com/office/drawing/2014/main" id="{CF91447F-DFA6-1954-591B-9F0C1A0D18E3}"/>
              </a:ext>
            </a:extLst>
          </p:cNvPr>
          <p:cNvCxnSpPr>
            <a:cxnSpLocks/>
            <a:stCxn id="58" idx="2"/>
            <a:endCxn id="67" idx="0"/>
          </p:cNvCxnSpPr>
          <p:nvPr/>
        </p:nvCxnSpPr>
        <p:spPr>
          <a:xfrm rot="5400000">
            <a:off x="7096850" y="2889901"/>
            <a:ext cx="576987" cy="114300"/>
          </a:xfrm>
          <a:prstGeom prst="bentConnector3">
            <a:avLst>
              <a:gd name="adj1" fmla="val 50000"/>
            </a:avLst>
          </a:prstGeom>
          <a:ln w="12700">
            <a:solidFill>
              <a:srgbClr val="868AC7"/>
            </a:solidFill>
            <a:prstDash val="dash"/>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B8EEF2C3-4872-555B-A0CA-2EFF8F08D718}"/>
              </a:ext>
            </a:extLst>
          </p:cNvPr>
          <p:cNvSpPr/>
          <p:nvPr/>
        </p:nvSpPr>
        <p:spPr>
          <a:xfrm>
            <a:off x="12016747" y="3225489"/>
            <a:ext cx="148484" cy="1484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Tekstvak 75">
            <a:extLst>
              <a:ext uri="{FF2B5EF4-FFF2-40B4-BE49-F238E27FC236}">
                <a16:creationId xmlns:a16="http://schemas.microsoft.com/office/drawing/2014/main" id="{9D2AD00A-C5ED-4754-C858-271B095E37AD}"/>
              </a:ext>
            </a:extLst>
          </p:cNvPr>
          <p:cNvSpPr txBox="1"/>
          <p:nvPr/>
        </p:nvSpPr>
        <p:spPr>
          <a:xfrm>
            <a:off x="9968115" y="932727"/>
            <a:ext cx="2020926" cy="1815882"/>
          </a:xfrm>
          <a:prstGeom prst="rect">
            <a:avLst/>
          </a:prstGeom>
          <a:noFill/>
        </p:spPr>
        <p:txBody>
          <a:bodyPr wrap="square">
            <a:spAutoFit/>
          </a:bodyPr>
          <a:lstStyle/>
          <a:p>
            <a:pPr algn="ctr"/>
            <a:r>
              <a:rPr lang="nl-NL" sz="1400" dirty="0"/>
              <a:t>Naar verwachting informeert PFZW deelnemers  in de loop van 2025 over de </a:t>
            </a:r>
            <a:r>
              <a:rPr lang="nl-NL" sz="1400" b="1" dirty="0"/>
              <a:t>prognose voor de persoonlijke situatie</a:t>
            </a:r>
          </a:p>
          <a:p>
            <a:pPr algn="ctr"/>
            <a:endParaRPr lang="nl-NL" sz="1400" b="1" dirty="0"/>
          </a:p>
          <a:p>
            <a:pPr algn="ctr"/>
            <a:endParaRPr lang="nl-NL" sz="1400" dirty="0"/>
          </a:p>
        </p:txBody>
      </p:sp>
      <p:cxnSp>
        <p:nvCxnSpPr>
          <p:cNvPr id="77" name="Verbindingslijn: gebogen 94">
            <a:extLst>
              <a:ext uri="{FF2B5EF4-FFF2-40B4-BE49-F238E27FC236}">
                <a16:creationId xmlns:a16="http://schemas.microsoft.com/office/drawing/2014/main" id="{9F76140A-5780-76AC-EFFD-579275C6F8B5}"/>
              </a:ext>
            </a:extLst>
          </p:cNvPr>
          <p:cNvCxnSpPr>
            <a:cxnSpLocks/>
            <a:stCxn id="76" idx="2"/>
            <a:endCxn id="74" idx="0"/>
          </p:cNvCxnSpPr>
          <p:nvPr/>
        </p:nvCxnSpPr>
        <p:spPr>
          <a:xfrm rot="16200000" flipH="1">
            <a:off x="11296343" y="2430843"/>
            <a:ext cx="476880" cy="1112411"/>
          </a:xfrm>
          <a:prstGeom prst="bentConnector3">
            <a:avLst>
              <a:gd name="adj1" fmla="val 50000"/>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 name="Tijdelijke aanduiding voor dianummer 5">
            <a:extLst>
              <a:ext uri="{FF2B5EF4-FFF2-40B4-BE49-F238E27FC236}">
                <a16:creationId xmlns:a16="http://schemas.microsoft.com/office/drawing/2014/main" id="{9ED52BA9-6DF6-4192-BDD6-E4006C3400B8}"/>
              </a:ext>
            </a:extLst>
          </p:cNvPr>
          <p:cNvSpPr>
            <a:spLocks noGrp="1"/>
          </p:cNvSpPr>
          <p:nvPr>
            <p:ph type="sldNum" sz="quarter" idx="11"/>
          </p:nvPr>
        </p:nvSpPr>
        <p:spPr>
          <a:xfrm>
            <a:off x="503999" y="6461967"/>
            <a:ext cx="318326" cy="153888"/>
          </a:xfrm>
        </p:spPr>
        <p:txBody>
          <a:bodyPr/>
          <a:lstStyle/>
          <a:p>
            <a:fld id="{AAE150CC-0EC0-4677-818F-64AFD6E91A3B}" type="slidenum">
              <a:rPr lang="nl-NL" smtClean="0"/>
              <a:pPr/>
              <a:t>48</a:t>
            </a:fld>
            <a:endParaRPr lang="nl-NL" dirty="0"/>
          </a:p>
        </p:txBody>
      </p:sp>
      <p:sp>
        <p:nvSpPr>
          <p:cNvPr id="33" name="Text Placeholder 4">
            <a:extLst>
              <a:ext uri="{FF2B5EF4-FFF2-40B4-BE49-F238E27FC236}">
                <a16:creationId xmlns:a16="http://schemas.microsoft.com/office/drawing/2014/main" id="{2DED5C30-F0FE-B53C-29D8-C59F801C1C2F}"/>
              </a:ext>
            </a:extLst>
          </p:cNvPr>
          <p:cNvSpPr txBox="1">
            <a:spLocks/>
          </p:cNvSpPr>
          <p:nvPr/>
        </p:nvSpPr>
        <p:spPr>
          <a:xfrm>
            <a:off x="7024712" y="2289558"/>
            <a:ext cx="942729" cy="300102"/>
          </a:xfrm>
          <a:prstGeom prst="rect">
            <a:avLst/>
          </a:prstGeo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100" b="0" kern="1200">
                <a:solidFill>
                  <a:schemeClr val="bg1">
                    <a:alpha val="0"/>
                  </a:schemeClr>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en-US"/>
              <a:t>   </a:t>
            </a:r>
            <a:endParaRPr lang="nl-NL" dirty="0"/>
          </a:p>
        </p:txBody>
      </p:sp>
      <p:sp>
        <p:nvSpPr>
          <p:cNvPr id="31" name="Text Placeholder 4">
            <a:extLst>
              <a:ext uri="{FF2B5EF4-FFF2-40B4-BE49-F238E27FC236}">
                <a16:creationId xmlns:a16="http://schemas.microsoft.com/office/drawing/2014/main" id="{7FF67B0A-FC12-5774-F03A-784196A3CD20}"/>
              </a:ext>
            </a:extLst>
          </p:cNvPr>
          <p:cNvSpPr txBox="1">
            <a:spLocks/>
          </p:cNvSpPr>
          <p:nvPr/>
        </p:nvSpPr>
        <p:spPr>
          <a:xfrm>
            <a:off x="10537431" y="2315695"/>
            <a:ext cx="942729" cy="300102"/>
          </a:xfrm>
          <a:prstGeom prst="rect">
            <a:avLst/>
          </a:prstGeo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100" b="0" kern="1200">
                <a:solidFill>
                  <a:schemeClr val="bg1">
                    <a:alpha val="0"/>
                  </a:schemeClr>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en-US"/>
              <a:t>   </a:t>
            </a:r>
            <a:endParaRPr lang="nl-NL" dirty="0"/>
          </a:p>
        </p:txBody>
      </p:sp>
      <p:sp>
        <p:nvSpPr>
          <p:cNvPr id="67" name="Ovaal 66">
            <a:extLst>
              <a:ext uri="{FF2B5EF4-FFF2-40B4-BE49-F238E27FC236}">
                <a16:creationId xmlns:a16="http://schemas.microsoft.com/office/drawing/2014/main" id="{DB11AABC-1EA3-8A27-8238-48B8196B0F85}"/>
              </a:ext>
            </a:extLst>
          </p:cNvPr>
          <p:cNvSpPr/>
          <p:nvPr/>
        </p:nvSpPr>
        <p:spPr>
          <a:xfrm>
            <a:off x="7253951" y="3235545"/>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B89488B-3E59-72A8-D385-B24087693201}"/>
              </a:ext>
            </a:extLst>
          </p:cNvPr>
          <p:cNvSpPr txBox="1"/>
          <p:nvPr/>
        </p:nvSpPr>
        <p:spPr>
          <a:xfrm>
            <a:off x="1099946" y="5592451"/>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2" name="Tekstvak 91">
            <a:extLst>
              <a:ext uri="{FF2B5EF4-FFF2-40B4-BE49-F238E27FC236}">
                <a16:creationId xmlns:a16="http://schemas.microsoft.com/office/drawing/2014/main" id="{B4311F34-EFDE-8C6A-F73F-0B86F47E91E9}"/>
              </a:ext>
            </a:extLst>
          </p:cNvPr>
          <p:cNvSpPr txBox="1"/>
          <p:nvPr/>
        </p:nvSpPr>
        <p:spPr>
          <a:xfrm>
            <a:off x="3495879" y="5813982"/>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3" name="Tekstvak 92">
            <a:extLst>
              <a:ext uri="{FF2B5EF4-FFF2-40B4-BE49-F238E27FC236}">
                <a16:creationId xmlns:a16="http://schemas.microsoft.com/office/drawing/2014/main" id="{AA059E83-9240-A6A4-6367-5B03DA2D3F0D}"/>
              </a:ext>
            </a:extLst>
          </p:cNvPr>
          <p:cNvSpPr txBox="1"/>
          <p:nvPr/>
        </p:nvSpPr>
        <p:spPr>
          <a:xfrm>
            <a:off x="5941429" y="5394353"/>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4" name="Tekstvak 93">
            <a:extLst>
              <a:ext uri="{FF2B5EF4-FFF2-40B4-BE49-F238E27FC236}">
                <a16:creationId xmlns:a16="http://schemas.microsoft.com/office/drawing/2014/main" id="{0936821F-3E0F-C6B3-E4CC-B70EEB69AC5A}"/>
              </a:ext>
            </a:extLst>
          </p:cNvPr>
          <p:cNvSpPr txBox="1"/>
          <p:nvPr/>
        </p:nvSpPr>
        <p:spPr>
          <a:xfrm>
            <a:off x="8555101" y="5983259"/>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Tree>
    <p:extLst>
      <p:ext uri="{BB962C8B-B14F-4D97-AF65-F5344CB8AC3E}">
        <p14:creationId xmlns:p14="http://schemas.microsoft.com/office/powerpoint/2010/main" val="26822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500"/>
                                        <p:tgtEl>
                                          <p:spTgt spid="4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92"/>
                                        </p:tgtEl>
                                        <p:attrNameLst>
                                          <p:attrName>style.visibility</p:attrName>
                                        </p:attrNameLst>
                                      </p:cBhvr>
                                      <p:to>
                                        <p:strVal val="visible"/>
                                      </p:to>
                                    </p:set>
                                    <p:animEffect transition="in" filter="fade">
                                      <p:cBhvr>
                                        <p:cTn id="24" dur="500"/>
                                        <p:tgtEl>
                                          <p:spTgt spid="9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up)">
                                      <p:cBhvr>
                                        <p:cTn id="40" dur="500"/>
                                        <p:tgtEl>
                                          <p:spTgt spid="5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500"/>
                                        <p:tgtEl>
                                          <p:spTgt spid="77"/>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76" grpId="0"/>
      <p:bldP spid="33" grpId="0" animBg="1"/>
      <p:bldP spid="31" grpId="0" animBg="1"/>
      <p:bldP spid="4" grpId="0"/>
      <p:bldP spid="92" grpId="0"/>
      <p:bldP spid="93" grpId="0"/>
      <p:bldP spid="9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8542099"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Samenvatting</a:t>
            </a:r>
            <a:endParaRPr lang="nl-NL" sz="4400" dirty="0">
              <a:solidFill>
                <a:schemeClr val="bg1"/>
              </a:solidFill>
              <a:latin typeface="+mn-lt"/>
            </a:endParaRPr>
          </a:p>
        </p:txBody>
      </p:sp>
    </p:spTree>
    <p:extLst>
      <p:ext uri="{BB962C8B-B14F-4D97-AF65-F5344CB8AC3E}">
        <p14:creationId xmlns:p14="http://schemas.microsoft.com/office/powerpoint/2010/main" val="179632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9388800"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1. Pensioen in Nederland en het </a:t>
            </a:r>
            <a:br>
              <a:rPr lang="nl-NL" sz="4400" b="1" dirty="0">
                <a:solidFill>
                  <a:schemeClr val="bg1"/>
                </a:solidFill>
              </a:rPr>
            </a:br>
            <a:r>
              <a:rPr lang="nl-NL" sz="4400" b="1" dirty="0">
                <a:solidFill>
                  <a:schemeClr val="bg1"/>
                </a:solidFill>
              </a:rPr>
              <a:t>nieuwe stelsel</a:t>
            </a:r>
          </a:p>
        </p:txBody>
      </p:sp>
    </p:spTree>
    <p:extLst>
      <p:ext uri="{BB962C8B-B14F-4D97-AF65-F5344CB8AC3E}">
        <p14:creationId xmlns:p14="http://schemas.microsoft.com/office/powerpoint/2010/main" val="2159567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7131F-59F9-AAEB-A59B-DDF9C2D839E6}"/>
              </a:ext>
            </a:extLst>
          </p:cNvPr>
          <p:cNvSpPr>
            <a:spLocks noGrp="1"/>
          </p:cNvSpPr>
          <p:nvPr>
            <p:ph type="title"/>
          </p:nvPr>
        </p:nvSpPr>
        <p:spPr/>
        <p:txBody>
          <a:bodyPr/>
          <a:lstStyle/>
          <a:p>
            <a:r>
              <a:rPr lang="nl-NL" dirty="0">
                <a:solidFill>
                  <a:schemeClr val="bg1"/>
                </a:solidFill>
              </a:rPr>
              <a:t>Waar vragen we akkoord op?</a:t>
            </a:r>
            <a:endParaRPr lang="nl-NL" dirty="0">
              <a:solidFill>
                <a:schemeClr val="bg1"/>
              </a:solidFill>
              <a:latin typeface="+mn-lt"/>
            </a:endParaRPr>
          </a:p>
        </p:txBody>
      </p:sp>
      <p:sp>
        <p:nvSpPr>
          <p:cNvPr id="3" name="Tijdelijke aanduiding voor inhoud 2">
            <a:extLst>
              <a:ext uri="{FF2B5EF4-FFF2-40B4-BE49-F238E27FC236}">
                <a16:creationId xmlns:a16="http://schemas.microsoft.com/office/drawing/2014/main" id="{845BA889-CFCD-2EB2-A101-AAAD759FF44F}"/>
              </a:ext>
            </a:extLst>
          </p:cNvPr>
          <p:cNvSpPr>
            <a:spLocks noGrp="1"/>
          </p:cNvSpPr>
          <p:nvPr>
            <p:ph sz="quarter" idx="12"/>
          </p:nvPr>
        </p:nvSpPr>
        <p:spPr/>
        <p:txBody>
          <a:bodyPr/>
          <a:lstStyle/>
          <a:p>
            <a:pPr marL="342900" indent="-342900">
              <a:lnSpc>
                <a:spcPct val="108000"/>
              </a:lnSpc>
              <a:buFont typeface="Arial" panose="020B0604020202020204" pitchFamily="34" charset="0"/>
              <a:buChar char="•"/>
            </a:pPr>
            <a:r>
              <a:rPr lang="nl-NL" sz="1800" b="1" dirty="0">
                <a:solidFill>
                  <a:schemeClr val="bg1"/>
                </a:solidFill>
                <a:latin typeface="+mn-lt"/>
              </a:rPr>
              <a:t>Ambitie</a:t>
            </a:r>
            <a:r>
              <a:rPr lang="nl-NL" sz="1800" dirty="0">
                <a:solidFill>
                  <a:schemeClr val="bg1"/>
                </a:solidFill>
                <a:latin typeface="+mn-lt"/>
              </a:rPr>
              <a:t>: in 42 jaar een pensioen van 80% van het deel van het salaris waarover pensioen is opgebouwd.</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dirty="0">
                <a:solidFill>
                  <a:schemeClr val="bg1"/>
                </a:solidFill>
                <a:latin typeface="+mn-lt"/>
              </a:rPr>
              <a:t>Behoud van koopkracht en bestaanszekerheid door keuze voor de </a:t>
            </a:r>
            <a:r>
              <a:rPr lang="nl-NL" sz="1800" b="1" dirty="0">
                <a:solidFill>
                  <a:schemeClr val="bg1"/>
                </a:solidFill>
                <a:latin typeface="+mn-lt"/>
              </a:rPr>
              <a:t>solidaire pensioenregeling</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Oplossingen voor onverzekerbare risico’s </a:t>
            </a:r>
            <a:r>
              <a:rPr lang="nl-NL" sz="1800" dirty="0">
                <a:solidFill>
                  <a:schemeClr val="bg1"/>
                </a:solidFill>
                <a:latin typeface="+mn-lt"/>
              </a:rPr>
              <a:t>via solidariteitsreserve</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Ruimere dekking bij overlijden</a:t>
            </a:r>
            <a:r>
              <a:rPr lang="nl-NL" sz="1800" dirty="0">
                <a:solidFill>
                  <a:schemeClr val="bg1"/>
                </a:solidFill>
                <a:latin typeface="+mn-lt"/>
              </a:rPr>
              <a:t>: partnerpensioen wordt 40% en wezenpensioen wordt 20% van het pensioengevend salaris</a:t>
            </a:r>
          </a:p>
          <a:p>
            <a:pPr marL="342900" indent="-342900">
              <a:lnSpc>
                <a:spcPct val="114000"/>
              </a:lnSpc>
              <a:buFont typeface="Arial" panose="020B0604020202020204" pitchFamily="34" charset="0"/>
              <a:buChar char="•"/>
            </a:pPr>
            <a:endParaRPr lang="nl-NL" sz="1800" dirty="0">
              <a:solidFill>
                <a:schemeClr val="bg1"/>
              </a:solidFill>
              <a:latin typeface="+mn-lt"/>
            </a:endParaRPr>
          </a:p>
        </p:txBody>
      </p:sp>
      <p:sp>
        <p:nvSpPr>
          <p:cNvPr id="4" name="Tijdelijke aanduiding voor inhoud 3">
            <a:extLst>
              <a:ext uri="{FF2B5EF4-FFF2-40B4-BE49-F238E27FC236}">
                <a16:creationId xmlns:a16="http://schemas.microsoft.com/office/drawing/2014/main" id="{D3F16C0D-8530-5712-F202-733B16988167}"/>
              </a:ext>
            </a:extLst>
          </p:cNvPr>
          <p:cNvSpPr>
            <a:spLocks noGrp="1"/>
          </p:cNvSpPr>
          <p:nvPr>
            <p:ph sz="quarter" idx="14"/>
          </p:nvPr>
        </p:nvSpPr>
        <p:spPr/>
        <p:txBody>
          <a:bodyPr/>
          <a:lstStyle/>
          <a:p>
            <a:pPr marL="342900" indent="-342900">
              <a:lnSpc>
                <a:spcPct val="108000"/>
              </a:lnSpc>
              <a:buFont typeface="Arial" panose="020B0604020202020204" pitchFamily="34" charset="0"/>
              <a:buChar char="•"/>
            </a:pPr>
            <a:r>
              <a:rPr lang="nl-NL" sz="1800" b="1" dirty="0">
                <a:solidFill>
                  <a:schemeClr val="bg1"/>
                </a:solidFill>
                <a:latin typeface="+mn-lt"/>
              </a:rPr>
              <a:t>Behoud van uitkeringen bij arbeidsongeschiktheid</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Behoud van vrijwillige voortzetting </a:t>
            </a:r>
            <a:r>
              <a:rPr lang="nl-NL" sz="1800" dirty="0">
                <a:solidFill>
                  <a:schemeClr val="bg1"/>
                </a:solidFill>
                <a:latin typeface="+mn-lt"/>
              </a:rPr>
              <a:t>van premieopbouw</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Compensatie </a:t>
            </a:r>
            <a:r>
              <a:rPr lang="nl-NL" sz="1800" dirty="0">
                <a:solidFill>
                  <a:schemeClr val="bg1"/>
                </a:solidFill>
                <a:latin typeface="+mn-lt"/>
              </a:rPr>
              <a:t>om de nadelen van het afschaffen van de huidige regeling te verzachten</a:t>
            </a:r>
            <a:endParaRPr lang="nl-NL" sz="1800" b="1" dirty="0">
              <a:solidFill>
                <a:schemeClr val="bg1"/>
              </a:solidFill>
              <a:latin typeface="+mn-lt"/>
            </a:endParaRP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Omzetten</a:t>
            </a:r>
            <a:r>
              <a:rPr lang="nl-NL" sz="1800" dirty="0">
                <a:solidFill>
                  <a:schemeClr val="bg1"/>
                </a:solidFill>
                <a:latin typeface="+mn-lt"/>
              </a:rPr>
              <a:t> van alle bestaande pensioenen en pensioenopbouw naar de nieuwe regeling</a:t>
            </a:r>
          </a:p>
          <a:p>
            <a:pPr marL="342900" indent="-342900">
              <a:lnSpc>
                <a:spcPct val="108000"/>
              </a:lnSpc>
              <a:buFont typeface="Arial" panose="020B0604020202020204" pitchFamily="34" charset="0"/>
              <a:buChar char="•"/>
            </a:pPr>
            <a:endParaRPr lang="nl-NL" sz="1800" dirty="0">
              <a:solidFill>
                <a:schemeClr val="bg1"/>
              </a:solidFill>
              <a:latin typeface="+mn-lt"/>
            </a:endParaRPr>
          </a:p>
          <a:p>
            <a:pPr marL="342900" indent="-342900">
              <a:lnSpc>
                <a:spcPct val="108000"/>
              </a:lnSpc>
              <a:buFont typeface="Arial" panose="020B0604020202020204" pitchFamily="34" charset="0"/>
              <a:buChar char="•"/>
            </a:pPr>
            <a:r>
              <a:rPr lang="nl-NL" sz="1800" b="1" dirty="0">
                <a:solidFill>
                  <a:schemeClr val="bg1"/>
                </a:solidFill>
                <a:latin typeface="+mn-lt"/>
              </a:rPr>
              <a:t>Evenwichtigheid</a:t>
            </a:r>
            <a:r>
              <a:rPr lang="nl-NL" sz="1800" dirty="0">
                <a:solidFill>
                  <a:schemeClr val="bg1"/>
                </a:solidFill>
                <a:latin typeface="+mn-lt"/>
              </a:rPr>
              <a:t> bij omzetten; verdeling vermogen afhankelijk van dekkingsgraad</a:t>
            </a:r>
          </a:p>
        </p:txBody>
      </p:sp>
      <p:sp>
        <p:nvSpPr>
          <p:cNvPr id="6" name="Tijdelijke aanduiding voor dianummer 5">
            <a:extLst>
              <a:ext uri="{FF2B5EF4-FFF2-40B4-BE49-F238E27FC236}">
                <a16:creationId xmlns:a16="http://schemas.microsoft.com/office/drawing/2014/main" id="{C4378A73-81B5-E3BB-3229-572391C94AC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E150CC-0EC0-4677-818F-64AFD6E91A3B}" type="slidenum">
              <a:rPr kumimoji="0" lang="nl-NL" sz="1000" b="0" i="0" u="none" strike="noStrike" kern="1200" cap="none" spc="0" normalizeH="0" baseline="0" noProof="0" smtClean="0">
                <a:ln>
                  <a:noFill/>
                </a:ln>
                <a:solidFill>
                  <a:srgbClr val="FFFFFF"/>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nl-NL" sz="10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47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8542099"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Geeft u akkoord op het onderhandelaarsresultaat?</a:t>
            </a:r>
            <a:endParaRPr lang="nl-NL" sz="4400" dirty="0">
              <a:solidFill>
                <a:schemeClr val="bg1"/>
              </a:solidFill>
              <a:latin typeface="+mn-lt"/>
            </a:endParaRPr>
          </a:p>
        </p:txBody>
      </p:sp>
    </p:spTree>
    <p:extLst>
      <p:ext uri="{BB962C8B-B14F-4D97-AF65-F5344CB8AC3E}">
        <p14:creationId xmlns:p14="http://schemas.microsoft.com/office/powerpoint/2010/main" val="844419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8542099"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err="1">
                <a:solidFill>
                  <a:schemeClr val="bg1"/>
                </a:solidFill>
              </a:rPr>
              <a:t>Dankuwel</a:t>
            </a:r>
            <a:r>
              <a:rPr lang="nl-NL" sz="4400" b="1" dirty="0">
                <a:solidFill>
                  <a:schemeClr val="bg1"/>
                </a:solidFill>
              </a:rPr>
              <a:t> voor uw tijd en inbreng</a:t>
            </a:r>
            <a:endParaRPr lang="nl-NL" sz="4400" dirty="0">
              <a:solidFill>
                <a:schemeClr val="bg1"/>
              </a:solidFill>
              <a:latin typeface="+mn-lt"/>
            </a:endParaRPr>
          </a:p>
        </p:txBody>
      </p:sp>
    </p:spTree>
    <p:extLst>
      <p:ext uri="{BB962C8B-B14F-4D97-AF65-F5344CB8AC3E}">
        <p14:creationId xmlns:p14="http://schemas.microsoft.com/office/powerpoint/2010/main" val="93995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C4EDA1-A312-5B73-46DC-87CA7DA6F4F9}"/>
              </a:ext>
            </a:extLst>
          </p:cNvPr>
          <p:cNvSpPr txBox="1">
            <a:spLocks/>
          </p:cNvSpPr>
          <p:nvPr/>
        </p:nvSpPr>
        <p:spPr>
          <a:xfrm>
            <a:off x="517680" y="2538639"/>
            <a:ext cx="9388800" cy="180360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4400" b="1" dirty="0">
                <a:solidFill>
                  <a:schemeClr val="bg1"/>
                </a:solidFill>
              </a:rPr>
              <a:t>2. De nieuwe pensioenregeling</a:t>
            </a:r>
            <a:br>
              <a:rPr lang="nl-NL" sz="4400" b="1" dirty="0">
                <a:solidFill>
                  <a:schemeClr val="bg1"/>
                </a:solidFill>
              </a:rPr>
            </a:br>
            <a:endParaRPr lang="nl-NL" sz="4400" strike="sngStrike" dirty="0">
              <a:solidFill>
                <a:schemeClr val="bg1"/>
              </a:solidFill>
              <a:latin typeface="+mn-lt"/>
            </a:endParaRPr>
          </a:p>
        </p:txBody>
      </p:sp>
    </p:spTree>
    <p:extLst>
      <p:ext uri="{BB962C8B-B14F-4D97-AF65-F5344CB8AC3E}">
        <p14:creationId xmlns:p14="http://schemas.microsoft.com/office/powerpoint/2010/main" val="97314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537AAF7-D62C-1459-BE07-E78E389A8180}"/>
              </a:ext>
            </a:extLst>
          </p:cNvPr>
          <p:cNvPicPr>
            <a:picLocks noChangeAspect="1"/>
          </p:cNvPicPr>
          <p:nvPr/>
        </p:nvPicPr>
        <p:blipFill>
          <a:blip r:embed="rId3"/>
          <a:stretch>
            <a:fillRect/>
          </a:stretch>
        </p:blipFill>
        <p:spPr>
          <a:xfrm>
            <a:off x="6413618" y="4894865"/>
            <a:ext cx="2896970" cy="1963135"/>
          </a:xfrm>
          <a:prstGeom prst="rect">
            <a:avLst/>
          </a:prstGeom>
        </p:spPr>
      </p:pic>
      <p:grpSp>
        <p:nvGrpSpPr>
          <p:cNvPr id="16" name="Groep 15">
            <a:extLst>
              <a:ext uri="{FF2B5EF4-FFF2-40B4-BE49-F238E27FC236}">
                <a16:creationId xmlns:a16="http://schemas.microsoft.com/office/drawing/2014/main" id="{AAB84677-711B-E588-7F38-F4EB64D307C5}"/>
              </a:ext>
            </a:extLst>
          </p:cNvPr>
          <p:cNvGrpSpPr/>
          <p:nvPr/>
        </p:nvGrpSpPr>
        <p:grpSpPr>
          <a:xfrm>
            <a:off x="1646185" y="4073168"/>
            <a:ext cx="3943573" cy="2838489"/>
            <a:chOff x="-3341" y="1301831"/>
            <a:chExt cx="5670116" cy="4081212"/>
          </a:xfrm>
        </p:grpSpPr>
        <p:pic>
          <p:nvPicPr>
            <p:cNvPr id="10" name="Tijdelijke aanduiding voor inhoud 11">
              <a:extLst>
                <a:ext uri="{FF2B5EF4-FFF2-40B4-BE49-F238E27FC236}">
                  <a16:creationId xmlns:a16="http://schemas.microsoft.com/office/drawing/2014/main" id="{DBE1E859-C83C-9512-08F4-A69703A2B78A}"/>
                </a:ext>
              </a:extLst>
            </p:cNvPr>
            <p:cNvPicPr>
              <a:picLocks noChangeAspect="1"/>
            </p:cNvPicPr>
            <p:nvPr/>
          </p:nvPicPr>
          <p:blipFill>
            <a:blip r:embed="rId4"/>
            <a:stretch>
              <a:fillRect/>
            </a:stretch>
          </p:blipFill>
          <p:spPr>
            <a:xfrm>
              <a:off x="-3341" y="1301831"/>
              <a:ext cx="5670116" cy="4081212"/>
            </a:xfrm>
            <a:prstGeom prst="rect">
              <a:avLst/>
            </a:prstGeom>
          </p:spPr>
        </p:pic>
        <p:pic>
          <p:nvPicPr>
            <p:cNvPr id="11" name="Tijdelijke aanduiding voor inhoud 1">
              <a:extLst>
                <a:ext uri="{FF2B5EF4-FFF2-40B4-BE49-F238E27FC236}">
                  <a16:creationId xmlns:a16="http://schemas.microsoft.com/office/drawing/2014/main" id="{53DA01E0-D5DA-0576-0937-8F00A4116044}"/>
                </a:ext>
              </a:extLst>
            </p:cNvPr>
            <p:cNvPicPr>
              <a:picLocks noChangeAspect="1"/>
            </p:cNvPicPr>
            <p:nvPr/>
          </p:nvPicPr>
          <p:blipFill rotWithShape="1">
            <a:blip r:embed="rId5">
              <a:extLst>
                <a:ext uri="{28A0092B-C50C-407E-A947-70E740481C1C}">
                  <a14:useLocalDpi xmlns:a14="http://schemas.microsoft.com/office/drawing/2010/main" val="0"/>
                </a:ext>
              </a:extLst>
            </a:blip>
            <a:srcRect l="34341" r="35360" b="57732"/>
            <a:stretch/>
          </p:blipFill>
          <p:spPr>
            <a:xfrm>
              <a:off x="3338874" y="2484435"/>
              <a:ext cx="2324100" cy="1867412"/>
            </a:xfrm>
            <a:prstGeom prst="rect">
              <a:avLst/>
            </a:prstGeom>
          </p:spPr>
        </p:pic>
      </p:grpSp>
      <p:sp>
        <p:nvSpPr>
          <p:cNvPr id="2" name="Titel 1">
            <a:extLst>
              <a:ext uri="{FF2B5EF4-FFF2-40B4-BE49-F238E27FC236}">
                <a16:creationId xmlns:a16="http://schemas.microsoft.com/office/drawing/2014/main" id="{60079E26-B149-E952-BD7D-5AECAE04E720}"/>
              </a:ext>
            </a:extLst>
          </p:cNvPr>
          <p:cNvSpPr>
            <a:spLocks noGrp="1"/>
          </p:cNvSpPr>
          <p:nvPr>
            <p:ph type="title"/>
          </p:nvPr>
        </p:nvSpPr>
        <p:spPr/>
        <p:txBody>
          <a:bodyPr/>
          <a:lstStyle/>
          <a:p>
            <a:r>
              <a:rPr lang="nl-NL" dirty="0"/>
              <a:t>Hoe komt de nieuwe pensioenregeling tot stand?</a:t>
            </a:r>
          </a:p>
        </p:txBody>
      </p:sp>
      <p:sp>
        <p:nvSpPr>
          <p:cNvPr id="5" name="Tijdelijke aanduiding voor inhoud 4">
            <a:extLst>
              <a:ext uri="{FF2B5EF4-FFF2-40B4-BE49-F238E27FC236}">
                <a16:creationId xmlns:a16="http://schemas.microsoft.com/office/drawing/2014/main" id="{6210E850-9F7F-44C8-4BBC-3581BB04FCC8}"/>
              </a:ext>
            </a:extLst>
          </p:cNvPr>
          <p:cNvSpPr>
            <a:spLocks noGrp="1"/>
          </p:cNvSpPr>
          <p:nvPr>
            <p:ph sz="quarter" idx="14"/>
          </p:nvPr>
        </p:nvSpPr>
        <p:spPr>
          <a:xfrm>
            <a:off x="4301956" y="1577354"/>
            <a:ext cx="3364936" cy="4417200"/>
          </a:xfrm>
        </p:spPr>
        <p:txBody>
          <a:bodyPr/>
          <a:lstStyle/>
          <a:p>
            <a:r>
              <a:rPr lang="nl-NL" dirty="0"/>
              <a:t>Sociale partners</a:t>
            </a:r>
          </a:p>
          <a:p>
            <a:pPr marL="342900" indent="-342900">
              <a:buFont typeface="Arial" panose="020B0604020202020204" pitchFamily="34" charset="0"/>
              <a:buChar char="•"/>
            </a:pPr>
            <a:r>
              <a:rPr lang="nl-NL" dirty="0">
                <a:latin typeface="+mn-lt"/>
              </a:rPr>
              <a:t>Kiezen uit twee soorten premieregelingen: solidair of flexibel</a:t>
            </a:r>
          </a:p>
          <a:p>
            <a:pPr marL="342900" indent="-342900">
              <a:buFont typeface="Arial" panose="020B0604020202020204" pitchFamily="34" charset="0"/>
              <a:buChar char="•"/>
            </a:pPr>
            <a:r>
              <a:rPr lang="nl-NL" dirty="0">
                <a:latin typeface="+mn-lt"/>
              </a:rPr>
              <a:t>Bepalen verdere invulling van de regeling</a:t>
            </a:r>
          </a:p>
          <a:p>
            <a:pPr marL="342900" indent="-342900">
              <a:buFont typeface="Arial" panose="020B0604020202020204" pitchFamily="34" charset="0"/>
              <a:buChar char="•"/>
            </a:pPr>
            <a:r>
              <a:rPr lang="nl-NL" dirty="0">
                <a:latin typeface="+mn-lt"/>
              </a:rPr>
              <a:t>Kiezen voor wel of niet omzetten van bestaande pensioenrechten naar nieuwe regeling</a:t>
            </a:r>
          </a:p>
          <a:p>
            <a:pPr marL="342900" indent="-342900">
              <a:buFont typeface="Arial" panose="020B0604020202020204" pitchFamily="34" charset="0"/>
              <a:buChar char="•"/>
            </a:pPr>
            <a:endParaRPr lang="nl-NL" b="1" dirty="0">
              <a:latin typeface="+mn-lt"/>
            </a:endParaRPr>
          </a:p>
        </p:txBody>
      </p:sp>
      <p:sp>
        <p:nvSpPr>
          <p:cNvPr id="4" name="Tijdelijke aanduiding voor dianummer 3">
            <a:extLst>
              <a:ext uri="{FF2B5EF4-FFF2-40B4-BE49-F238E27FC236}">
                <a16:creationId xmlns:a16="http://schemas.microsoft.com/office/drawing/2014/main" id="{5C3A1A5E-802A-9B30-DE9B-1FE8D3A19F12}"/>
              </a:ext>
            </a:extLst>
          </p:cNvPr>
          <p:cNvSpPr>
            <a:spLocks noGrp="1"/>
          </p:cNvSpPr>
          <p:nvPr>
            <p:ph type="sldNum" sz="quarter" idx="11"/>
          </p:nvPr>
        </p:nvSpPr>
        <p:spPr/>
        <p:txBody>
          <a:bodyPr/>
          <a:lstStyle/>
          <a:p>
            <a:fld id="{AAE150CC-0EC0-4677-818F-64AFD6E91A3B}" type="slidenum">
              <a:rPr lang="nl-NL" smtClean="0"/>
              <a:pPr/>
              <a:t>7</a:t>
            </a:fld>
            <a:endParaRPr lang="nl-NL" dirty="0"/>
          </a:p>
        </p:txBody>
      </p:sp>
      <p:sp>
        <p:nvSpPr>
          <p:cNvPr id="8" name="Tijdelijke aanduiding voor inhoud 7">
            <a:extLst>
              <a:ext uri="{FF2B5EF4-FFF2-40B4-BE49-F238E27FC236}">
                <a16:creationId xmlns:a16="http://schemas.microsoft.com/office/drawing/2014/main" id="{41CD8620-B9A1-4229-5001-AFA250D1D0C9}"/>
              </a:ext>
            </a:extLst>
          </p:cNvPr>
          <p:cNvSpPr>
            <a:spLocks noGrp="1"/>
          </p:cNvSpPr>
          <p:nvPr>
            <p:ph sz="quarter" idx="12"/>
          </p:nvPr>
        </p:nvSpPr>
        <p:spPr>
          <a:xfrm>
            <a:off x="504000" y="1562400"/>
            <a:ext cx="3462170" cy="4417200"/>
          </a:xfrm>
        </p:spPr>
        <p:txBody>
          <a:bodyPr/>
          <a:lstStyle/>
          <a:p>
            <a:r>
              <a:rPr lang="nl-NL" dirty="0"/>
              <a:t>Wet toekomst pensioenen (</a:t>
            </a:r>
            <a:r>
              <a:rPr lang="nl-NL" dirty="0" err="1"/>
              <a:t>Wtp</a:t>
            </a:r>
            <a:r>
              <a:rPr lang="nl-NL" dirty="0"/>
              <a:t>)</a:t>
            </a:r>
          </a:p>
          <a:p>
            <a:pPr marL="342900" indent="-342900">
              <a:buFont typeface="Arial" panose="020B0604020202020204" pitchFamily="34" charset="0"/>
              <a:buChar char="•"/>
            </a:pPr>
            <a:r>
              <a:rPr lang="nl-NL" dirty="0">
                <a:latin typeface="+mn-lt"/>
              </a:rPr>
              <a:t>Wetgeving vastgelegd door overheid </a:t>
            </a:r>
          </a:p>
          <a:p>
            <a:pPr marL="342900" indent="-342900">
              <a:buFont typeface="Arial" panose="020B0604020202020204" pitchFamily="34" charset="0"/>
              <a:buChar char="•"/>
            </a:pPr>
            <a:r>
              <a:rPr lang="nl-NL" dirty="0">
                <a:latin typeface="+mn-lt"/>
              </a:rPr>
              <a:t>Uitkeringsregeling wordt premieregeling</a:t>
            </a:r>
          </a:p>
          <a:p>
            <a:pPr marL="342900" indent="-342900">
              <a:buFont typeface="Arial" panose="020B0604020202020204" pitchFamily="34" charset="0"/>
              <a:buChar char="•"/>
            </a:pPr>
            <a:r>
              <a:rPr lang="nl-NL" dirty="0">
                <a:latin typeface="+mn-lt"/>
              </a:rPr>
              <a:t>Afschaffing doorsneesystematiek</a:t>
            </a:r>
          </a:p>
          <a:p>
            <a:pPr marL="342900" indent="-342900">
              <a:buFont typeface="Arial" panose="020B0604020202020204" pitchFamily="34" charset="0"/>
              <a:buChar char="•"/>
            </a:pPr>
            <a:r>
              <a:rPr lang="nl-NL" dirty="0">
                <a:latin typeface="+mn-lt"/>
              </a:rPr>
              <a:t>Nabestaandenpensioen wordt eenduidiger</a:t>
            </a:r>
          </a:p>
        </p:txBody>
      </p:sp>
      <p:sp>
        <p:nvSpPr>
          <p:cNvPr id="6" name="Tijdelijke aanduiding voor inhoud 4">
            <a:extLst>
              <a:ext uri="{FF2B5EF4-FFF2-40B4-BE49-F238E27FC236}">
                <a16:creationId xmlns:a16="http://schemas.microsoft.com/office/drawing/2014/main" id="{2F66BEC9-EE45-037D-2C95-0DD72D48902C}"/>
              </a:ext>
            </a:extLst>
          </p:cNvPr>
          <p:cNvSpPr txBox="1">
            <a:spLocks/>
          </p:cNvSpPr>
          <p:nvPr/>
        </p:nvSpPr>
        <p:spPr>
          <a:xfrm>
            <a:off x="8163111" y="1577354"/>
            <a:ext cx="3364936" cy="44172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t>PFZW</a:t>
            </a:r>
          </a:p>
          <a:p>
            <a:pPr marL="342900" indent="-342900">
              <a:buFont typeface="Arial" panose="020B0604020202020204" pitchFamily="34" charset="0"/>
              <a:buChar char="•"/>
            </a:pPr>
            <a:r>
              <a:rPr lang="nl-NL" dirty="0">
                <a:latin typeface="+mn-lt"/>
              </a:rPr>
              <a:t>Vaststellen van risicohouding deelnemers</a:t>
            </a:r>
          </a:p>
          <a:p>
            <a:pPr marL="342900" indent="-342900">
              <a:buFont typeface="Arial" panose="020B0604020202020204" pitchFamily="34" charset="0"/>
              <a:buChar char="•"/>
            </a:pPr>
            <a:r>
              <a:rPr lang="nl-NL" dirty="0">
                <a:latin typeface="+mn-lt"/>
              </a:rPr>
              <a:t>Invulling financiële opzet (o.a. beleggingsbeleid)</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b="1" dirty="0">
              <a:latin typeface="+mn-lt"/>
            </a:endParaRPr>
          </a:p>
        </p:txBody>
      </p:sp>
      <p:grpSp>
        <p:nvGrpSpPr>
          <p:cNvPr id="7" name="Groep 6">
            <a:extLst>
              <a:ext uri="{FF2B5EF4-FFF2-40B4-BE49-F238E27FC236}">
                <a16:creationId xmlns:a16="http://schemas.microsoft.com/office/drawing/2014/main" id="{2FCB4654-101C-EE03-C047-71676E69E900}"/>
              </a:ext>
            </a:extLst>
          </p:cNvPr>
          <p:cNvGrpSpPr/>
          <p:nvPr/>
        </p:nvGrpSpPr>
        <p:grpSpPr>
          <a:xfrm>
            <a:off x="0" y="236359"/>
            <a:ext cx="321120" cy="3188007"/>
            <a:chOff x="3690377" y="1859029"/>
            <a:chExt cx="321120" cy="3188007"/>
          </a:xfrm>
        </p:grpSpPr>
        <p:sp>
          <p:nvSpPr>
            <p:cNvPr id="12" name="Rechthoek: afgeronde bovenhoeken 11">
              <a:extLst>
                <a:ext uri="{FF2B5EF4-FFF2-40B4-BE49-F238E27FC236}">
                  <a16:creationId xmlns:a16="http://schemas.microsoft.com/office/drawing/2014/main" id="{15A7A517-485F-4C37-2A08-4B9FC5CB4487}"/>
                </a:ext>
              </a:extLst>
            </p:cNvPr>
            <p:cNvSpPr/>
            <p:nvPr/>
          </p:nvSpPr>
          <p:spPr>
            <a:xfrm rot="5400000" flipH="1">
              <a:off x="2275362" y="3292479"/>
              <a:ext cx="315113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3" name="Tekstvak 12">
              <a:extLst>
                <a:ext uri="{FF2B5EF4-FFF2-40B4-BE49-F238E27FC236}">
                  <a16:creationId xmlns:a16="http://schemas.microsoft.com/office/drawing/2014/main" id="{81B47386-FA46-1C60-3F07-9571C923A496}"/>
                </a:ext>
              </a:extLst>
            </p:cNvPr>
            <p:cNvSpPr txBox="1"/>
            <p:nvPr/>
          </p:nvSpPr>
          <p:spPr>
            <a:xfrm rot="16200000">
              <a:off x="2256941" y="3292480"/>
              <a:ext cx="3188007" cy="321105"/>
            </a:xfrm>
            <a:prstGeom prst="rect">
              <a:avLst/>
            </a:prstGeom>
            <a:noFill/>
          </p:spPr>
          <p:txBody>
            <a:bodyPr wrap="none" lIns="180000" tIns="82800" rIns="180000" bIns="82800" rtlCol="0">
              <a:spAutoFit/>
            </a:bodyPr>
            <a:lstStyle/>
            <a:p>
              <a:r>
                <a:rPr lang="nl-NL" sz="1000" dirty="0">
                  <a:solidFill>
                    <a:schemeClr val="bg1"/>
                  </a:solidFill>
                </a:rPr>
                <a:t>2a. Algemeen over de nieuwe pensioenregeling</a:t>
              </a:r>
            </a:p>
          </p:txBody>
        </p:sp>
      </p:grpSp>
    </p:spTree>
    <p:extLst>
      <p:ext uri="{BB962C8B-B14F-4D97-AF65-F5344CB8AC3E}">
        <p14:creationId xmlns:p14="http://schemas.microsoft.com/office/powerpoint/2010/main" val="39637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A2ED13-ED84-E157-81CF-9F4F5888CFB6}"/>
              </a:ext>
            </a:extLst>
          </p:cNvPr>
          <p:cNvSpPr>
            <a:spLocks noGrp="1"/>
          </p:cNvSpPr>
          <p:nvPr>
            <p:ph type="title"/>
          </p:nvPr>
        </p:nvSpPr>
        <p:spPr/>
        <p:txBody>
          <a:bodyPr/>
          <a:lstStyle/>
          <a:p>
            <a:r>
              <a:rPr lang="nl-NL" b="1" dirty="0"/>
              <a:t>Van uitkeringsregeling naar premieregeling</a:t>
            </a:r>
            <a:br>
              <a:rPr lang="nl-NL" dirty="0"/>
            </a:br>
            <a:r>
              <a:rPr lang="nl-NL" dirty="0">
                <a:solidFill>
                  <a:schemeClr val="tx2"/>
                </a:solidFill>
                <a:latin typeface="+mn-lt"/>
              </a:rPr>
              <a:t>Een fundamentele verandering</a:t>
            </a:r>
            <a:endParaRPr lang="nl-NL" dirty="0"/>
          </a:p>
        </p:txBody>
      </p:sp>
      <p:sp>
        <p:nvSpPr>
          <p:cNvPr id="7" name="Tijdelijke aanduiding voor inhoud 6">
            <a:extLst>
              <a:ext uri="{FF2B5EF4-FFF2-40B4-BE49-F238E27FC236}">
                <a16:creationId xmlns:a16="http://schemas.microsoft.com/office/drawing/2014/main" id="{03FD313C-EF16-0446-AF92-EFFABC1F6A9F}"/>
              </a:ext>
            </a:extLst>
          </p:cNvPr>
          <p:cNvSpPr>
            <a:spLocks noGrp="1"/>
          </p:cNvSpPr>
          <p:nvPr>
            <p:ph sz="quarter" idx="12"/>
          </p:nvPr>
        </p:nvSpPr>
        <p:spPr/>
        <p:txBody>
          <a:bodyPr/>
          <a:lstStyle/>
          <a:p>
            <a:pPr marL="812800"/>
            <a:endParaRPr lang="nl-NL" sz="1050" b="1" dirty="0">
              <a:latin typeface="+mn-lt"/>
            </a:endParaRPr>
          </a:p>
          <a:p>
            <a:pPr marL="812800"/>
            <a:r>
              <a:rPr lang="nl-NL" b="1" dirty="0">
                <a:latin typeface="+mn-lt"/>
              </a:rPr>
              <a:t>Uitkeringsregeling</a:t>
            </a:r>
          </a:p>
          <a:p>
            <a:endParaRPr lang="nl-NL" dirty="0">
              <a:latin typeface="+mn-lt"/>
            </a:endParaRPr>
          </a:p>
          <a:p>
            <a:endParaRPr lang="nl-NL" dirty="0">
              <a:latin typeface="+mn-lt"/>
            </a:endParaRPr>
          </a:p>
          <a:p>
            <a:pPr marL="342900" indent="-342900">
              <a:buFont typeface="Arial" panose="020B0604020202020204" pitchFamily="34" charset="0"/>
              <a:buChar char="•"/>
            </a:pPr>
            <a:r>
              <a:rPr lang="nl-NL" dirty="0">
                <a:latin typeface="+mn-lt"/>
              </a:rPr>
              <a:t>Afspraken over de hoogte van de toekomstige pensioenuitkering</a:t>
            </a:r>
          </a:p>
          <a:p>
            <a:pPr marL="342900" indent="-342900">
              <a:buFont typeface="Arial" panose="020B0604020202020204" pitchFamily="34" charset="0"/>
              <a:buChar char="•"/>
            </a:pPr>
            <a:r>
              <a:rPr lang="nl-NL" dirty="0">
                <a:latin typeface="+mn-lt"/>
              </a:rPr>
              <a:t>De financiële positie van het pensioenfonds (de dekkingsgraad) is medebepalend of de pensioenen worden verhoogd (indexering) of verlaagd</a:t>
            </a:r>
          </a:p>
          <a:p>
            <a:endParaRPr lang="nl-NL" dirty="0"/>
          </a:p>
          <a:p>
            <a:endParaRPr lang="nl-NL" dirty="0"/>
          </a:p>
        </p:txBody>
      </p:sp>
      <p:sp>
        <p:nvSpPr>
          <p:cNvPr id="8" name="Tijdelijke aanduiding voor inhoud 7">
            <a:extLst>
              <a:ext uri="{FF2B5EF4-FFF2-40B4-BE49-F238E27FC236}">
                <a16:creationId xmlns:a16="http://schemas.microsoft.com/office/drawing/2014/main" id="{14DAF8E6-5CFD-9009-2B8F-8AFBEC9D22E0}"/>
              </a:ext>
            </a:extLst>
          </p:cNvPr>
          <p:cNvSpPr>
            <a:spLocks noGrp="1"/>
          </p:cNvSpPr>
          <p:nvPr>
            <p:ph sz="quarter" idx="14"/>
          </p:nvPr>
        </p:nvSpPr>
        <p:spPr/>
        <p:txBody>
          <a:bodyPr/>
          <a:lstStyle/>
          <a:p>
            <a:pPr marL="812800"/>
            <a:endParaRPr lang="nl-NL" sz="1050" b="1" dirty="0">
              <a:latin typeface="+mn-lt"/>
            </a:endParaRPr>
          </a:p>
          <a:p>
            <a:pPr marL="812800"/>
            <a:r>
              <a:rPr lang="nl-NL" b="1" dirty="0">
                <a:latin typeface="+mn-lt"/>
              </a:rPr>
              <a:t>Premieregeling</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Afspraken over de premie</a:t>
            </a:r>
          </a:p>
          <a:p>
            <a:pPr marL="342900" indent="-342900">
              <a:buFont typeface="Arial" panose="020B0604020202020204" pitchFamily="34" charset="0"/>
              <a:buChar char="•"/>
            </a:pPr>
            <a:r>
              <a:rPr lang="nl-NL" dirty="0">
                <a:latin typeface="+mn-lt"/>
              </a:rPr>
              <a:t>Hoogte persoonlijk pensioenvermogen is afhankelijk van beleggingsresultaat en van de premie</a:t>
            </a:r>
          </a:p>
          <a:p>
            <a:pPr marL="342900" indent="-342900">
              <a:buFont typeface="Arial" panose="020B0604020202020204" pitchFamily="34" charset="0"/>
              <a:buChar char="•"/>
            </a:pPr>
            <a:r>
              <a:rPr lang="nl-NL" dirty="0">
                <a:latin typeface="+mn-lt"/>
              </a:rPr>
              <a:t>Levenslang pensioen op basis van opgebouwd persoonlijk vermogen</a:t>
            </a:r>
          </a:p>
          <a:p>
            <a:endParaRPr lang="nl-NL" dirty="0">
              <a:latin typeface="+mn-lt"/>
            </a:endParaRPr>
          </a:p>
          <a:p>
            <a:endParaRPr lang="nl-NL" dirty="0">
              <a:latin typeface="+mn-lt"/>
            </a:endParaRPr>
          </a:p>
          <a:p>
            <a:endParaRPr lang="nl-NL" dirty="0"/>
          </a:p>
        </p:txBody>
      </p:sp>
      <p:sp>
        <p:nvSpPr>
          <p:cNvPr id="4" name="Tijdelijke aanduiding voor dianummer 3">
            <a:extLst>
              <a:ext uri="{FF2B5EF4-FFF2-40B4-BE49-F238E27FC236}">
                <a16:creationId xmlns:a16="http://schemas.microsoft.com/office/drawing/2014/main" id="{FDC856AF-8C66-F43E-2F6C-0A7D9BCCEB13}"/>
              </a:ext>
            </a:extLst>
          </p:cNvPr>
          <p:cNvSpPr>
            <a:spLocks noGrp="1"/>
          </p:cNvSpPr>
          <p:nvPr>
            <p:ph type="sldNum" sz="quarter" idx="11"/>
          </p:nvPr>
        </p:nvSpPr>
        <p:spPr/>
        <p:txBody>
          <a:bodyPr/>
          <a:lstStyle/>
          <a:p>
            <a:fld id="{AAE150CC-0EC0-4677-818F-64AFD6E91A3B}" type="slidenum">
              <a:rPr lang="nl-NL" smtClean="0"/>
              <a:pPr/>
              <a:t>8</a:t>
            </a:fld>
            <a:endParaRPr lang="nl-NL" dirty="0"/>
          </a:p>
        </p:txBody>
      </p:sp>
      <p:pic>
        <p:nvPicPr>
          <p:cNvPr id="9" name="Tijdelijke aanduiding voor inhoud 6">
            <a:extLst>
              <a:ext uri="{FF2B5EF4-FFF2-40B4-BE49-F238E27FC236}">
                <a16:creationId xmlns:a16="http://schemas.microsoft.com/office/drawing/2014/main" id="{924922FE-859D-C6D9-9A00-B19118AE8C91}"/>
              </a:ext>
            </a:extLst>
          </p:cNvPr>
          <p:cNvPicPr>
            <a:picLocks noChangeAspect="1"/>
          </p:cNvPicPr>
          <p:nvPr/>
        </p:nvPicPr>
        <p:blipFill>
          <a:blip r:embed="rId3"/>
          <a:stretch>
            <a:fillRect/>
          </a:stretch>
        </p:blipFill>
        <p:spPr>
          <a:xfrm>
            <a:off x="6225779" y="1562399"/>
            <a:ext cx="644081" cy="649937"/>
          </a:xfrm>
          <a:prstGeom prst="rect">
            <a:avLst/>
          </a:prstGeom>
        </p:spPr>
      </p:pic>
      <p:pic>
        <p:nvPicPr>
          <p:cNvPr id="11" name="Afbeelding 10">
            <a:extLst>
              <a:ext uri="{FF2B5EF4-FFF2-40B4-BE49-F238E27FC236}">
                <a16:creationId xmlns:a16="http://schemas.microsoft.com/office/drawing/2014/main" id="{5AFEF504-1A94-82AE-B42F-D833FE89FA01}"/>
              </a:ext>
            </a:extLst>
          </p:cNvPr>
          <p:cNvPicPr>
            <a:picLocks noChangeAspect="1"/>
          </p:cNvPicPr>
          <p:nvPr/>
        </p:nvPicPr>
        <p:blipFill>
          <a:blip r:embed="rId4"/>
          <a:stretch>
            <a:fillRect/>
          </a:stretch>
        </p:blipFill>
        <p:spPr>
          <a:xfrm>
            <a:off x="502800" y="1560736"/>
            <a:ext cx="645729" cy="651600"/>
          </a:xfrm>
          <a:prstGeom prst="rect">
            <a:avLst/>
          </a:prstGeom>
        </p:spPr>
      </p:pic>
      <p:grpSp>
        <p:nvGrpSpPr>
          <p:cNvPr id="2" name="Groep 1">
            <a:extLst>
              <a:ext uri="{FF2B5EF4-FFF2-40B4-BE49-F238E27FC236}">
                <a16:creationId xmlns:a16="http://schemas.microsoft.com/office/drawing/2014/main" id="{52E8F9DD-AD28-83C6-AB03-27BF56CD58F0}"/>
              </a:ext>
            </a:extLst>
          </p:cNvPr>
          <p:cNvGrpSpPr/>
          <p:nvPr/>
        </p:nvGrpSpPr>
        <p:grpSpPr>
          <a:xfrm>
            <a:off x="0" y="254794"/>
            <a:ext cx="321116" cy="1970240"/>
            <a:chOff x="3690377" y="1877464"/>
            <a:chExt cx="321116" cy="1970240"/>
          </a:xfrm>
        </p:grpSpPr>
        <p:sp>
          <p:nvSpPr>
            <p:cNvPr id="5" name="Rechthoek: afgeronde bovenhoeken 4">
              <a:extLst>
                <a:ext uri="{FF2B5EF4-FFF2-40B4-BE49-F238E27FC236}">
                  <a16:creationId xmlns:a16="http://schemas.microsoft.com/office/drawing/2014/main" id="{BCC906C3-4E35-F5D7-618C-B070F476F987}"/>
                </a:ext>
              </a:extLst>
            </p:cNvPr>
            <p:cNvSpPr/>
            <p:nvPr/>
          </p:nvSpPr>
          <p:spPr>
            <a:xfrm rot="5400000" flipH="1">
              <a:off x="2865811" y="2702030"/>
              <a:ext cx="197024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CB50F2FD-3699-BAB7-DEA2-904548CA235E}"/>
                </a:ext>
              </a:extLst>
            </p:cNvPr>
            <p:cNvSpPr txBox="1"/>
            <p:nvPr/>
          </p:nvSpPr>
          <p:spPr>
            <a:xfrm rot="16200000">
              <a:off x="2865822" y="2702030"/>
              <a:ext cx="1970238" cy="321105"/>
            </a:xfrm>
            <a:prstGeom prst="rect">
              <a:avLst/>
            </a:prstGeom>
            <a:noFill/>
          </p:spPr>
          <p:txBody>
            <a:bodyPr wrap="square" lIns="180000" tIns="82800" rIns="180000" bIns="82800" rtlCol="0">
              <a:spAutoFit/>
            </a:bodyPr>
            <a:lstStyle/>
            <a:p>
              <a:r>
                <a:rPr lang="nl-NL" sz="1000" dirty="0">
                  <a:solidFill>
                    <a:schemeClr val="bg1"/>
                  </a:solidFill>
                </a:rPr>
                <a:t>2b. Soort pensioenregeling</a:t>
              </a:r>
            </a:p>
          </p:txBody>
        </p:sp>
      </p:grpSp>
    </p:spTree>
    <p:extLst>
      <p:ext uri="{BB962C8B-B14F-4D97-AF65-F5344CB8AC3E}">
        <p14:creationId xmlns:p14="http://schemas.microsoft.com/office/powerpoint/2010/main" val="14828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1F502-846A-0F58-7A85-CC473218083B}"/>
              </a:ext>
            </a:extLst>
          </p:cNvPr>
          <p:cNvSpPr>
            <a:spLocks noGrp="1"/>
          </p:cNvSpPr>
          <p:nvPr>
            <p:ph type="title"/>
          </p:nvPr>
        </p:nvSpPr>
        <p:spPr/>
        <p:txBody>
          <a:bodyPr/>
          <a:lstStyle/>
          <a:p>
            <a:r>
              <a:rPr lang="nl-NL" b="1" dirty="0"/>
              <a:t>Keuze voor de solidaire premieregeling</a:t>
            </a:r>
            <a:br>
              <a:rPr lang="nl-NL" dirty="0"/>
            </a:br>
            <a:r>
              <a:rPr lang="nl-NL" dirty="0">
                <a:solidFill>
                  <a:schemeClr val="tx2"/>
                </a:solidFill>
                <a:latin typeface="+mn-lt"/>
              </a:rPr>
              <a:t>In mei 2022 aanvaard als werkhypothese</a:t>
            </a:r>
          </a:p>
        </p:txBody>
      </p:sp>
      <p:sp>
        <p:nvSpPr>
          <p:cNvPr id="5" name="Tijdelijke aanduiding voor inhoud 4">
            <a:extLst>
              <a:ext uri="{FF2B5EF4-FFF2-40B4-BE49-F238E27FC236}">
                <a16:creationId xmlns:a16="http://schemas.microsoft.com/office/drawing/2014/main" id="{DA283D92-B300-9505-DCB3-6F77F45EC8BA}"/>
              </a:ext>
            </a:extLst>
          </p:cNvPr>
          <p:cNvSpPr>
            <a:spLocks noGrp="1"/>
          </p:cNvSpPr>
          <p:nvPr>
            <p:ph sz="quarter" idx="12"/>
          </p:nvPr>
        </p:nvSpPr>
        <p:spPr/>
        <p:txBody>
          <a:bodyPr/>
          <a:lstStyle/>
          <a:p>
            <a:r>
              <a:rPr lang="nl-NL" dirty="0">
                <a:latin typeface="+mn-lt"/>
              </a:rPr>
              <a:t>De solidaire premieregeling biedt meer mogelijkheden om:</a:t>
            </a:r>
          </a:p>
          <a:p>
            <a:endParaRPr lang="nl-NL" dirty="0">
              <a:latin typeface="+mn-lt"/>
            </a:endParaRPr>
          </a:p>
          <a:p>
            <a:pPr marL="342900" indent="-342900">
              <a:buFont typeface="Arial" panose="020B0604020202020204" pitchFamily="34" charset="0"/>
              <a:buChar char="•"/>
            </a:pPr>
            <a:r>
              <a:rPr lang="nl-NL" dirty="0">
                <a:latin typeface="+mn-lt"/>
              </a:rPr>
              <a:t>Samen (collectief) risico’s te delen;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Risico’s op grote schommelingen van het pensioeninkomen te dempen;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Welvaartswinst te behalen.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a:p>
            <a:endParaRPr lang="nl-NL" dirty="0">
              <a:latin typeface="+mn-lt"/>
            </a:endParaRPr>
          </a:p>
          <a:p>
            <a:endParaRPr lang="nl-NL" dirty="0">
              <a:latin typeface="+mn-lt"/>
            </a:endParaRPr>
          </a:p>
          <a:p>
            <a:endParaRPr lang="nl-NL" dirty="0">
              <a:latin typeface="+mn-lt"/>
            </a:endParaRPr>
          </a:p>
        </p:txBody>
      </p:sp>
      <p:sp>
        <p:nvSpPr>
          <p:cNvPr id="4" name="Tijdelijke aanduiding voor dianummer 3">
            <a:extLst>
              <a:ext uri="{FF2B5EF4-FFF2-40B4-BE49-F238E27FC236}">
                <a16:creationId xmlns:a16="http://schemas.microsoft.com/office/drawing/2014/main" id="{E59B68AB-80B3-7100-80C8-D1EF234525CD}"/>
              </a:ext>
            </a:extLst>
          </p:cNvPr>
          <p:cNvSpPr>
            <a:spLocks noGrp="1"/>
          </p:cNvSpPr>
          <p:nvPr>
            <p:ph type="sldNum" sz="quarter" idx="11"/>
          </p:nvPr>
        </p:nvSpPr>
        <p:spPr/>
        <p:txBody>
          <a:bodyPr/>
          <a:lstStyle/>
          <a:p>
            <a:fld id="{AAE150CC-0EC0-4677-818F-64AFD6E91A3B}" type="slidenum">
              <a:rPr lang="nl-NL" smtClean="0"/>
              <a:pPr/>
              <a:t>9</a:t>
            </a:fld>
            <a:endParaRPr lang="nl-NL" dirty="0"/>
          </a:p>
        </p:txBody>
      </p:sp>
      <p:grpSp>
        <p:nvGrpSpPr>
          <p:cNvPr id="6" name="Groep 5">
            <a:extLst>
              <a:ext uri="{FF2B5EF4-FFF2-40B4-BE49-F238E27FC236}">
                <a16:creationId xmlns:a16="http://schemas.microsoft.com/office/drawing/2014/main" id="{6A9BDA93-0985-1C5F-5574-7FE4C8127FBF}"/>
              </a:ext>
            </a:extLst>
          </p:cNvPr>
          <p:cNvGrpSpPr/>
          <p:nvPr/>
        </p:nvGrpSpPr>
        <p:grpSpPr>
          <a:xfrm>
            <a:off x="5296673" y="1562400"/>
            <a:ext cx="5921428" cy="3990455"/>
            <a:chOff x="3290615" y="3188347"/>
            <a:chExt cx="4649683" cy="3133425"/>
          </a:xfrm>
        </p:grpSpPr>
        <p:pic>
          <p:nvPicPr>
            <p:cNvPr id="7" name="Tijdelijke aanduiding voor inhoud 1">
              <a:extLst>
                <a:ext uri="{FF2B5EF4-FFF2-40B4-BE49-F238E27FC236}">
                  <a16:creationId xmlns:a16="http://schemas.microsoft.com/office/drawing/2014/main" id="{17F45CCB-CB60-15F3-8AC7-D16E3505BEAF}"/>
                </a:ext>
              </a:extLst>
            </p:cNvPr>
            <p:cNvPicPr>
              <a:picLocks noChangeAspect="1"/>
            </p:cNvPicPr>
            <p:nvPr/>
          </p:nvPicPr>
          <p:blipFill rotWithShape="1">
            <a:blip r:embed="rId3">
              <a:extLst>
                <a:ext uri="{28A0092B-C50C-407E-A947-70E740481C1C}">
                  <a14:useLocalDpi xmlns:a14="http://schemas.microsoft.com/office/drawing/2010/main" val="0"/>
                </a:ext>
              </a:extLst>
            </a:blip>
            <a:srcRect b="29063"/>
            <a:stretch/>
          </p:blipFill>
          <p:spPr>
            <a:xfrm>
              <a:off x="3290615" y="3188347"/>
              <a:ext cx="4649683" cy="3133425"/>
            </a:xfrm>
            <a:prstGeom prst="rect">
              <a:avLst/>
            </a:prstGeom>
            <a:noFill/>
          </p:spPr>
        </p:pic>
        <p:sp>
          <p:nvSpPr>
            <p:cNvPr id="8" name="Tekstvak 7">
              <a:extLst>
                <a:ext uri="{FF2B5EF4-FFF2-40B4-BE49-F238E27FC236}">
                  <a16:creationId xmlns:a16="http://schemas.microsoft.com/office/drawing/2014/main" id="{19B72F1A-6F86-40E2-92E4-009DB09C8202}"/>
                </a:ext>
              </a:extLst>
            </p:cNvPr>
            <p:cNvSpPr txBox="1"/>
            <p:nvPr/>
          </p:nvSpPr>
          <p:spPr>
            <a:xfrm>
              <a:off x="4434086" y="3339330"/>
              <a:ext cx="913166" cy="369332"/>
            </a:xfrm>
            <a:prstGeom prst="rect">
              <a:avLst/>
            </a:prstGeom>
            <a:solidFill>
              <a:srgbClr val="EFEFEF"/>
            </a:solidFill>
          </p:spPr>
          <p:txBody>
            <a:bodyPr wrap="square" lIns="0" rIns="0" rtlCol="0">
              <a:spAutoFit/>
            </a:bodyPr>
            <a:lstStyle/>
            <a:p>
              <a:r>
                <a:rPr lang="nl-NL" b="1" dirty="0">
                  <a:solidFill>
                    <a:schemeClr val="accent6"/>
                  </a:solidFill>
                </a:rPr>
                <a:t>Solidair</a:t>
              </a:r>
            </a:p>
          </p:txBody>
        </p:sp>
        <p:sp>
          <p:nvSpPr>
            <p:cNvPr id="9" name="Tekstvak 8">
              <a:extLst>
                <a:ext uri="{FF2B5EF4-FFF2-40B4-BE49-F238E27FC236}">
                  <a16:creationId xmlns:a16="http://schemas.microsoft.com/office/drawing/2014/main" id="{0BCE7D1C-2711-0618-0AA8-E05AC45F153D}"/>
                </a:ext>
              </a:extLst>
            </p:cNvPr>
            <p:cNvSpPr txBox="1"/>
            <p:nvPr/>
          </p:nvSpPr>
          <p:spPr>
            <a:xfrm>
              <a:off x="6530480" y="3339330"/>
              <a:ext cx="1062246" cy="369332"/>
            </a:xfrm>
            <a:prstGeom prst="rect">
              <a:avLst/>
            </a:prstGeom>
            <a:solidFill>
              <a:srgbClr val="EFEFEF"/>
            </a:solidFill>
          </p:spPr>
          <p:txBody>
            <a:bodyPr wrap="square" lIns="90000" rIns="0" rtlCol="0">
              <a:spAutoFit/>
            </a:bodyPr>
            <a:lstStyle/>
            <a:p>
              <a:r>
                <a:rPr lang="nl-NL" b="1" dirty="0">
                  <a:solidFill>
                    <a:schemeClr val="accent6"/>
                  </a:solidFill>
                </a:rPr>
                <a:t>Flexibel</a:t>
              </a:r>
            </a:p>
          </p:txBody>
        </p:sp>
        <p:sp>
          <p:nvSpPr>
            <p:cNvPr id="10" name="L-vorm 9">
              <a:extLst>
                <a:ext uri="{FF2B5EF4-FFF2-40B4-BE49-F238E27FC236}">
                  <a16:creationId xmlns:a16="http://schemas.microsoft.com/office/drawing/2014/main" id="{35ED58AF-7A69-2BA3-2E14-C1C65064D32E}"/>
                </a:ext>
              </a:extLst>
            </p:cNvPr>
            <p:cNvSpPr/>
            <p:nvPr/>
          </p:nvSpPr>
          <p:spPr>
            <a:xfrm rot="18572773">
              <a:off x="5113336" y="5731983"/>
              <a:ext cx="539829" cy="261456"/>
            </a:xfrm>
            <a:prstGeom prst="corne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ruis 10">
              <a:extLst>
                <a:ext uri="{FF2B5EF4-FFF2-40B4-BE49-F238E27FC236}">
                  <a16:creationId xmlns:a16="http://schemas.microsoft.com/office/drawing/2014/main" id="{CBF47D95-FC0B-85B2-B554-81F272B9D712}"/>
                </a:ext>
              </a:extLst>
            </p:cNvPr>
            <p:cNvSpPr/>
            <p:nvPr/>
          </p:nvSpPr>
          <p:spPr>
            <a:xfrm rot="18900000">
              <a:off x="6644251" y="5767329"/>
              <a:ext cx="358092" cy="358092"/>
            </a:xfrm>
            <a:prstGeom prst="plus">
              <a:avLst>
                <a:gd name="adj" fmla="val 361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E5FC104F-5437-25CD-DF80-2A4597BFE0E0}"/>
              </a:ext>
            </a:extLst>
          </p:cNvPr>
          <p:cNvGrpSpPr/>
          <p:nvPr/>
        </p:nvGrpSpPr>
        <p:grpSpPr>
          <a:xfrm>
            <a:off x="0" y="254794"/>
            <a:ext cx="321116" cy="1970240"/>
            <a:chOff x="3690377" y="1877464"/>
            <a:chExt cx="321116" cy="1970240"/>
          </a:xfrm>
        </p:grpSpPr>
        <p:sp>
          <p:nvSpPr>
            <p:cNvPr id="14" name="Rechthoek: afgeronde bovenhoeken 13">
              <a:extLst>
                <a:ext uri="{FF2B5EF4-FFF2-40B4-BE49-F238E27FC236}">
                  <a16:creationId xmlns:a16="http://schemas.microsoft.com/office/drawing/2014/main" id="{7F294A4D-5762-93A7-6287-9D7105155BD2}"/>
                </a:ext>
              </a:extLst>
            </p:cNvPr>
            <p:cNvSpPr/>
            <p:nvPr/>
          </p:nvSpPr>
          <p:spPr>
            <a:xfrm rot="5400000" flipH="1">
              <a:off x="2865811" y="2702030"/>
              <a:ext cx="197024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5" name="Tekstvak 14">
              <a:extLst>
                <a:ext uri="{FF2B5EF4-FFF2-40B4-BE49-F238E27FC236}">
                  <a16:creationId xmlns:a16="http://schemas.microsoft.com/office/drawing/2014/main" id="{F3A161CF-C98C-78CE-0566-99F585972F50}"/>
                </a:ext>
              </a:extLst>
            </p:cNvPr>
            <p:cNvSpPr txBox="1"/>
            <p:nvPr/>
          </p:nvSpPr>
          <p:spPr>
            <a:xfrm rot="16200000">
              <a:off x="2865822" y="2702030"/>
              <a:ext cx="1970238" cy="321105"/>
            </a:xfrm>
            <a:prstGeom prst="rect">
              <a:avLst/>
            </a:prstGeom>
            <a:noFill/>
          </p:spPr>
          <p:txBody>
            <a:bodyPr wrap="square" lIns="180000" tIns="82800" rIns="180000" bIns="82800" rtlCol="0">
              <a:spAutoFit/>
            </a:bodyPr>
            <a:lstStyle/>
            <a:p>
              <a:r>
                <a:rPr lang="nl-NL" sz="1000" dirty="0">
                  <a:solidFill>
                    <a:schemeClr val="bg1"/>
                  </a:solidFill>
                </a:rPr>
                <a:t>2b. Soort pensioenregeling</a:t>
              </a:r>
            </a:p>
          </p:txBody>
        </p:sp>
      </p:grpSp>
    </p:spTree>
    <p:extLst>
      <p:ext uri="{BB962C8B-B14F-4D97-AF65-F5344CB8AC3E}">
        <p14:creationId xmlns:p14="http://schemas.microsoft.com/office/powerpoint/2010/main" val="124987012"/>
      </p:ext>
    </p:extLst>
  </p:cSld>
  <p:clrMapOvr>
    <a:masterClrMapping/>
  </p:clrMapOvr>
</p:sld>
</file>

<file path=ppt/theme/theme1.xml><?xml version="1.0" encoding="utf-8"?>
<a:theme xmlns:a="http://schemas.openxmlformats.org/drawingml/2006/main" name="PFZW_PPT_Template_2019">
  <a:themeElements>
    <a:clrScheme name="PFZW2019_v2">
      <a:dk1>
        <a:srgbClr val="393A3C"/>
      </a:dk1>
      <a:lt1>
        <a:srgbClr val="FFFFFF"/>
      </a:lt1>
      <a:dk2>
        <a:srgbClr val="00AA72"/>
      </a:dk2>
      <a:lt2>
        <a:srgbClr val="4149A8"/>
      </a:lt2>
      <a:accent1>
        <a:srgbClr val="4149A8"/>
      </a:accent1>
      <a:accent2>
        <a:srgbClr val="00AA72"/>
      </a:accent2>
      <a:accent3>
        <a:srgbClr val="ED6D5C"/>
      </a:accent3>
      <a:accent4>
        <a:srgbClr val="F8B800"/>
      </a:accent4>
      <a:accent5>
        <a:srgbClr val="646668"/>
      </a:accent5>
      <a:accent6>
        <a:srgbClr val="5CC8A5"/>
      </a:accent6>
      <a:hlink>
        <a:srgbClr val="4149A8"/>
      </a:hlink>
      <a:folHlink>
        <a:srgbClr val="00AA72"/>
      </a:folHlink>
    </a:clrScheme>
    <a:fontScheme name="PFZW 2019">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FZW Blauw 100%">
      <a:srgbClr val="4149A8"/>
    </a:custClr>
    <a:custClr name="PFZW Groen 100%">
      <a:srgbClr val="00AA72"/>
    </a:custClr>
    <a:custClr name="PFZW Koraal 100%">
      <a:srgbClr val="ED6D5C"/>
    </a:custClr>
    <a:custClr name="PFZW Geel 100%">
      <a:srgbClr val="F8B800"/>
    </a:custClr>
    <a:custClr name="PFZW Grijs 120%">
      <a:srgbClr val="646668"/>
    </a:custClr>
    <a:custClr name="PFZW Blauw 60%">
      <a:srgbClr val="868BC7"/>
    </a:custClr>
    <a:custClr name="PFZW Groen 60%">
      <a:srgbClr val="5CC8A5"/>
    </a:custClr>
    <a:custClr name="PFZW Koraal 60%">
      <a:srgbClr val="F3A297"/>
    </a:custClr>
    <a:custClr name="PFZW Geel 60%">
      <a:srgbClr val="FBD466"/>
    </a:custClr>
    <a:custClr name="PFZW Grijs 60%">
      <a:srgbClr val="C0C1C4"/>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PFZW Blauw 160%">
      <a:srgbClr val="1E224D"/>
    </a:custClr>
    <a:custClr name="PFZW Groen 160%">
      <a:srgbClr val="004E34"/>
    </a:custClr>
    <a:custClr name="PFZW Koraal 160%">
      <a:srgbClr val="6C322A"/>
    </a:custClr>
    <a:custClr name="PFZW Geel 160%">
      <a:srgbClr val="634900"/>
    </a:custClr>
    <a:custClr name="PFZW Grijs 160%">
      <a:srgbClr val="393A3C"/>
    </a:custClr>
    <a:custClr name="PFZW Blauw 120%">
      <a:srgbClr val="2A2F6B"/>
    </a:custClr>
    <a:custClr name="PFZW Groen 120%">
      <a:srgbClr val="007C53"/>
    </a:custClr>
    <a:custClr name="PFZW Koraal 120%">
      <a:srgbClr val="AD5043"/>
    </a:custClr>
    <a:custClr name="PFZW Geel 120%">
      <a:srgbClr val="AD8000"/>
    </a:custClr>
    <a:custClr name="PFZW Grijs 120%">
      <a:srgbClr val="646668"/>
    </a:custClr>
    <a:custClr name="PFZW Blauw 100%">
      <a:srgbClr val="4149A8"/>
    </a:custClr>
    <a:custClr name="PFZW Groen 100%">
      <a:srgbClr val="00AA72"/>
    </a:custClr>
    <a:custClr name="PFZW Koraal 100%">
      <a:srgbClr val="ED6D5C"/>
    </a:custClr>
    <a:custClr name="PFZW Geel 100%">
      <a:srgbClr val="F8B800"/>
    </a:custClr>
    <a:custClr name="PFZW Grijs 100%">
      <a:srgbClr val="9C9FA3"/>
    </a:custClr>
    <a:custClr name="PFZW Blauw 60%">
      <a:srgbClr val="868BC7"/>
    </a:custClr>
    <a:custClr name="PFZW Groen 60%">
      <a:srgbClr val="5CC8A5"/>
    </a:custClr>
    <a:custClr name="PFZW Koraal 60%">
      <a:srgbClr val="F3A297"/>
    </a:custClr>
    <a:custClr name="PFZW Geel 60%">
      <a:srgbClr val="FBD466"/>
    </a:custClr>
    <a:custClr name="PFZW Grijs 60%">
      <a:srgbClr val="C0C1C4"/>
    </a:custClr>
    <a:custClr name="PFZW Blauw 20%">
      <a:srgbClr val="CBCDE7"/>
    </a:custClr>
    <a:custClr name="PFZW Groen 20%">
      <a:srgbClr val="D0EFE5"/>
    </a:custClr>
    <a:custClr name="PFZW Koraal 20%">
      <a:srgbClr val="FAD7D2"/>
    </a:custClr>
    <a:custClr name="PFZW Geel 20%">
      <a:srgbClr val="FEF1CC"/>
    </a:custClr>
    <a:custClr name="Shadows 20%">
      <a:srgbClr val="F6F6F6"/>
    </a:custClr>
  </a:custClrLst>
  <a:extLst>
    <a:ext uri="{05A4C25C-085E-4340-85A3-A5531E510DB2}">
      <thm15:themeFamily xmlns:thm15="http://schemas.microsoft.com/office/thememl/2012/main" name="PFZW PPT template" id="{704780E6-A1A3-4AF4-8BA4-0DBCAE1EA227}" vid="{5EBB4CAC-C3B6-4E94-9954-4001A2B23D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ZW 2019">
      <a:majorFont>
        <a:latin typeface="Open Sans bold"/>
        <a:ea typeface=""/>
        <a:cs typeface=""/>
      </a:majorFont>
      <a:minorFont>
        <a:latin typeface="Open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ZW 2019">
      <a:majorFont>
        <a:latin typeface="Open Sans bold"/>
        <a:ea typeface=""/>
        <a:cs typeface=""/>
      </a:majorFont>
      <a:minorFont>
        <a:latin typeface="Open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286c72-0feb-4b0b-91d2-6aa658bcfa73">
      <Terms xmlns="http://schemas.microsoft.com/office/infopath/2007/PartnerControls"/>
    </lcf76f155ced4ddcb4097134ff3c332f>
    <TaxCatchAll xmlns="ff0059bf-9de4-45cb-97a5-fcdef944ce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4311440116064885F5CB5E4519C618" ma:contentTypeVersion="14" ma:contentTypeDescription="Een nieuw document maken." ma:contentTypeScope="" ma:versionID="895090da8a36c94e0ad003f92271f45c">
  <xsd:schema xmlns:xsd="http://www.w3.org/2001/XMLSchema" xmlns:xs="http://www.w3.org/2001/XMLSchema" xmlns:p="http://schemas.microsoft.com/office/2006/metadata/properties" xmlns:ns2="63286c72-0feb-4b0b-91d2-6aa658bcfa73" xmlns:ns3="ff0059bf-9de4-45cb-97a5-fcdef944ce54" targetNamespace="http://schemas.microsoft.com/office/2006/metadata/properties" ma:root="true" ma:fieldsID="1cac3dd5d788a871dff96bbe7df3bb88" ns2:_="" ns3:_="">
    <xsd:import namespace="63286c72-0feb-4b0b-91d2-6aa658bcfa73"/>
    <xsd:import namespace="ff0059bf-9de4-45cb-97a5-fcdef944ce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86c72-0feb-4b0b-91d2-6aa658bcf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4e150c79-015b-4b66-82f7-b244dfd42de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0059bf-9de4-45cb-97a5-fcdef944ce5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0baa1b2-5ef7-43fa-a5e0-ca61a20c0ba0}" ma:internalName="TaxCatchAll" ma:showField="CatchAllData" ma:web="ff0059bf-9de4-45cb-97a5-fcdef944ce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AFA9C0-8E8E-4DFA-8C5E-1C8254DC850F}">
  <ds:schemaRefs>
    <ds:schemaRef ds:uri="http://schemas.microsoft.com/sharepoint/v3/contenttype/forms"/>
  </ds:schemaRefs>
</ds:datastoreItem>
</file>

<file path=customXml/itemProps2.xml><?xml version="1.0" encoding="utf-8"?>
<ds:datastoreItem xmlns:ds="http://schemas.openxmlformats.org/officeDocument/2006/customXml" ds:itemID="{E28B5CE0-F8DE-49A2-84E5-1AA35D6C49DF}">
  <ds:schemaRefs>
    <ds:schemaRef ds:uri="http://schemas.openxmlformats.org/package/2006/metadata/core-properties"/>
    <ds:schemaRef ds:uri="http://www.w3.org/XML/1998/namespace"/>
    <ds:schemaRef ds:uri="63286c72-0feb-4b0b-91d2-6aa658bcfa73"/>
    <ds:schemaRef ds:uri="http://purl.org/dc/terms/"/>
    <ds:schemaRef ds:uri="http://purl.org/dc/dcmitype/"/>
    <ds:schemaRef ds:uri="http://schemas.microsoft.com/office/2006/documentManagement/types"/>
    <ds:schemaRef ds:uri="http://purl.org/dc/elements/1.1/"/>
    <ds:schemaRef ds:uri="ff0059bf-9de4-45cb-97a5-fcdef944ce5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7D4B1F3-A27F-450D-A94B-130F26CF6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86c72-0feb-4b0b-91d2-6aa658bcfa73"/>
    <ds:schemaRef ds:uri="ff0059bf-9de4-45cb-97a5-fcdef944ce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e3ee5fe-3a99-45db-ac6e-691e86febef3}" enabled="0" method="" siteId="{9e3ee5fe-3a99-45db-ac6e-691e86febef3}" removed="1"/>
</clbl:labelList>
</file>

<file path=docProps/app.xml><?xml version="1.0" encoding="utf-8"?>
<Properties xmlns="http://schemas.openxmlformats.org/officeDocument/2006/extended-properties" xmlns:vt="http://schemas.openxmlformats.org/officeDocument/2006/docPropsVTypes">
  <Template>PFZW PPT template</Template>
  <TotalTime>1415</TotalTime>
  <Words>3674</Words>
  <Application>Microsoft Office PowerPoint</Application>
  <PresentationFormat>Breedbeeld</PresentationFormat>
  <Paragraphs>709</Paragraphs>
  <Slides>52</Slides>
  <Notes>32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52</vt:i4>
      </vt:variant>
    </vt:vector>
  </HeadingPairs>
  <TitlesOfParts>
    <vt:vector size="63" baseType="lpstr">
      <vt:lpstr>Arial</vt:lpstr>
      <vt:lpstr>Calibri</vt:lpstr>
      <vt:lpstr>Calibri Light</vt:lpstr>
      <vt:lpstr>Open Sans</vt:lpstr>
      <vt:lpstr>Open Sans bold</vt:lpstr>
      <vt:lpstr>Open Sans Condensed</vt:lpstr>
      <vt:lpstr>Open Sans Extrabold</vt:lpstr>
      <vt:lpstr>Open Sans regular</vt:lpstr>
      <vt:lpstr>Open Sans Semibold</vt:lpstr>
      <vt:lpstr>Verdana</vt:lpstr>
      <vt:lpstr>PFZW_PPT_Template_2019</vt:lpstr>
      <vt:lpstr>De nieuwe pensioenregeling voor deelnemers van Pensioenfonds  Zorg &amp; Welzijn</vt:lpstr>
      <vt:lpstr>Welkom</vt:lpstr>
      <vt:lpstr>Waarom een achterbanraadpleging?</vt:lpstr>
      <vt:lpstr>Waar vragen we akkoord op?</vt:lpstr>
      <vt:lpstr>PowerPoint-presentatie</vt:lpstr>
      <vt:lpstr>PowerPoint-presentatie</vt:lpstr>
      <vt:lpstr>Hoe komt de nieuwe pensioenregeling tot stand?</vt:lpstr>
      <vt:lpstr>Van uitkeringsregeling naar premieregeling Een fundamentele verandering</vt:lpstr>
      <vt:lpstr>Keuze voor de solidaire premieregeling In mei 2022 aanvaard als werkhypothese</vt:lpstr>
      <vt:lpstr>De opbouw van het persoonlijk pensioenvermogen</vt:lpstr>
      <vt:lpstr>Premiehoogte</vt:lpstr>
      <vt:lpstr>Beleggen van de ingelegde premies Collectief beleggen door PFZW</vt:lpstr>
      <vt:lpstr>Persoonlijke pensioenvermogen wordt pensioeninkomen Bij pensionering</vt:lpstr>
      <vt:lpstr>Persoonlijke pensioenvermogen wordt pensioeninkomen Bij pensionering</vt:lpstr>
      <vt:lpstr>Verplichte solidariteitsreserve Naast het persoonlijke pensioenvermogen per deelnemer</vt:lpstr>
      <vt:lpstr>Waarvoor wordt de solidariteitsreserve gebruikt? </vt:lpstr>
      <vt:lpstr>Partnerpensioen Veranderingen in de nieuwe regeling</vt:lpstr>
      <vt:lpstr>Partnerpensioen In de nieuwe regeling</vt:lpstr>
      <vt:lpstr>Wezenpensioen In de nieuwe regeling</vt:lpstr>
      <vt:lpstr>Uitkeringen bij arbeidsongeschiktheid</vt:lpstr>
      <vt:lpstr>PowerPoint-presentatie</vt:lpstr>
      <vt:lpstr>Omzetten van het collectieve pensioenvermogen  Naar persoonlijke pensioenvermogens</vt:lpstr>
      <vt:lpstr>Voor- en nadelen van omzetten</vt:lpstr>
      <vt:lpstr>Belangrijkste doelen bij het omzetten</vt:lpstr>
      <vt:lpstr>Hoe worden het collectieve pensioenvermogen en  de huidige buffers omgezet?</vt:lpstr>
      <vt:lpstr>Resultaten omzetten afhankelijk van de dekkingsgraad</vt:lpstr>
      <vt:lpstr>Compenseren van lager pensioenvooruitzicht Door afschaffing van doorsneesystematiek</vt:lpstr>
      <vt:lpstr>Hoe werkt de compensatieregeling?</vt:lpstr>
      <vt:lpstr>Evenwichtig afwegen van belangen Volgens wettelijk kader</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Hoe pakt dit uit voor enkele maatmensen?</vt:lpstr>
      <vt:lpstr>PowerPoint-presentatie</vt:lpstr>
      <vt:lpstr>PowerPoint-presentatie</vt:lpstr>
      <vt:lpstr>PowerPoint-presentatie</vt:lpstr>
      <vt:lpstr>Waar vragen we akkoord op?</vt:lpstr>
      <vt:lpstr>PowerPoint-presentatie</vt:lpstr>
      <vt:lpstr>PowerPoint-presentatie</vt:lpstr>
    </vt:vector>
  </TitlesOfParts>
  <Company>House of 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nieuwe pensioenregeling voor de sector zorg en welzijn</dc:title>
  <dc:creator>Laura van Lith</dc:creator>
  <cp:lastModifiedBy>Joost Veldt</cp:lastModifiedBy>
  <cp:revision>19</cp:revision>
  <cp:lastPrinted>2023-11-01T09:42:02Z</cp:lastPrinted>
  <dcterms:created xsi:type="dcterms:W3CDTF">2023-04-20T08:18:03Z</dcterms:created>
  <dcterms:modified xsi:type="dcterms:W3CDTF">2023-12-01T14:29:40Z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0x010100484311440116064885F5CB5E4519C618</vt:lpwstr>
  </property>
  <property fmtid="{D5CDD505-2E9C-101B-9397-08002B2CF9AE}" pid="4" name="MediaServiceImageTags">
    <vt:lpwstr/>
  </property>
</Properties>
</file>